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3">
  <p:sldMasterIdLst>
    <p:sldMasterId id="2147483648" r:id="rId1"/>
  </p:sldMasterIdLst>
  <p:notesMasterIdLst>
    <p:notesMasterId r:id="rId31"/>
  </p:notesMasterIdLst>
  <p:sldIdLst>
    <p:sldId id="345" r:id="rId2"/>
    <p:sldId id="346" r:id="rId3"/>
    <p:sldId id="347" r:id="rId4"/>
    <p:sldId id="352" r:id="rId5"/>
    <p:sldId id="348" r:id="rId6"/>
    <p:sldId id="349" r:id="rId7"/>
    <p:sldId id="350" r:id="rId8"/>
    <p:sldId id="351" r:id="rId9"/>
    <p:sldId id="357" r:id="rId10"/>
    <p:sldId id="333" r:id="rId11"/>
    <p:sldId id="353" r:id="rId12"/>
    <p:sldId id="330" r:id="rId13"/>
    <p:sldId id="339" r:id="rId14"/>
    <p:sldId id="338" r:id="rId15"/>
    <p:sldId id="328" r:id="rId16"/>
    <p:sldId id="331" r:id="rId17"/>
    <p:sldId id="334" r:id="rId18"/>
    <p:sldId id="335" r:id="rId19"/>
    <p:sldId id="336" r:id="rId20"/>
    <p:sldId id="298" r:id="rId21"/>
    <p:sldId id="299" r:id="rId22"/>
    <p:sldId id="286" r:id="rId23"/>
    <p:sldId id="303" r:id="rId24"/>
    <p:sldId id="340" r:id="rId25"/>
    <p:sldId id="343" r:id="rId26"/>
    <p:sldId id="342" r:id="rId27"/>
    <p:sldId id="341" r:id="rId28"/>
    <p:sldId id="356" r:id="rId29"/>
    <p:sldId id="355" r:id="rId30"/>
  </p:sldIdLst>
  <p:sldSz cx="9144000" cy="6858000" type="screen4x3"/>
  <p:notesSz cx="6858000" cy="9144000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6" autoAdjust="0"/>
    <p:restoredTop sz="94660"/>
  </p:normalViewPr>
  <p:slideViewPr>
    <p:cSldViewPr>
      <p:cViewPr>
        <p:scale>
          <a:sx n="76" d="100"/>
          <a:sy n="76" d="100"/>
        </p:scale>
        <p:origin x="-1002" y="2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/>
          </a:p>
        </p:txBody>
      </p:sp>
      <p:sp>
        <p:nvSpPr>
          <p:cNvPr id="32771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/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Calibri" pitchFamily="32" charset="0"/>
              </a:defRPr>
            </a:lvl1pPr>
          </a:lstStyle>
          <a:p>
            <a:pPr>
              <a:defRPr/>
            </a:pPr>
            <a:endParaRPr lang="es-CO" dirty="0"/>
          </a:p>
        </p:txBody>
      </p:sp>
      <p:sp>
        <p:nvSpPr>
          <p:cNvPr id="32774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8825" cy="3425825"/>
          </a:xfrm>
          <a:prstGeom prst="rect">
            <a:avLst/>
          </a:prstGeom>
          <a:noFill/>
          <a:ln w="126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4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MX" noProof="0" smtClean="0"/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Calibri" pitchFamily="32" charset="0"/>
              </a:defRPr>
            </a:lvl1pPr>
          </a:lstStyle>
          <a:p>
            <a:pPr>
              <a:defRPr/>
            </a:pPr>
            <a:fld id="{248840BD-0C94-470D-A5B6-DCAE8203FAB3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612811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5E7BC9-908F-4D5F-B939-067130416662}" type="slidenum">
              <a:rPr lang="es-CO" smtClean="0">
                <a:solidFill>
                  <a:srgbClr val="000000"/>
                </a:solidFill>
                <a:latin typeface="Calibri" pitchFamily="32" charset="0"/>
              </a:rPr>
              <a:pPr eaLnBrk="1" hangingPunct="1"/>
              <a:t>10</a:t>
            </a:fld>
            <a:endParaRPr lang="es-CO" dirty="0" smtClean="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5E7BC9-908F-4D5F-B939-067130416662}" type="slidenum">
              <a:rPr lang="es-CO" smtClean="0">
                <a:solidFill>
                  <a:srgbClr val="000000"/>
                </a:solidFill>
                <a:latin typeface="Calibri" pitchFamily="32" charset="0"/>
              </a:rPr>
              <a:pPr eaLnBrk="1" hangingPunct="1"/>
              <a:t>11</a:t>
            </a:fld>
            <a:endParaRPr lang="es-CO" dirty="0" smtClean="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5E7BC9-908F-4D5F-B939-067130416662}" type="slidenum">
              <a:rPr lang="es-CO" smtClean="0">
                <a:solidFill>
                  <a:srgbClr val="000000"/>
                </a:solidFill>
                <a:latin typeface="Calibri" pitchFamily="32" charset="0"/>
              </a:rPr>
              <a:pPr eaLnBrk="1" hangingPunct="1"/>
              <a:t>12</a:t>
            </a:fld>
            <a:endParaRPr lang="es-CO" dirty="0" smtClean="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5E7BC9-908F-4D5F-B939-067130416662}" type="slidenum">
              <a:rPr lang="es-CO" smtClean="0">
                <a:solidFill>
                  <a:srgbClr val="000000"/>
                </a:solidFill>
                <a:latin typeface="Calibri" pitchFamily="32" charset="0"/>
              </a:rPr>
              <a:pPr eaLnBrk="1" hangingPunct="1"/>
              <a:t>15</a:t>
            </a:fld>
            <a:endParaRPr lang="es-CO" dirty="0" smtClean="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5E7BC9-908F-4D5F-B939-067130416662}" type="slidenum">
              <a:rPr lang="es-CO" smtClean="0">
                <a:solidFill>
                  <a:srgbClr val="000000"/>
                </a:solidFill>
                <a:latin typeface="Calibri" pitchFamily="32" charset="0"/>
              </a:rPr>
              <a:pPr eaLnBrk="1" hangingPunct="1"/>
              <a:t>20</a:t>
            </a:fld>
            <a:endParaRPr lang="es-CO" dirty="0" smtClean="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5E7BC9-908F-4D5F-B939-067130416662}" type="slidenum">
              <a:rPr lang="es-CO" smtClean="0">
                <a:solidFill>
                  <a:srgbClr val="000000"/>
                </a:solidFill>
                <a:latin typeface="Calibri" pitchFamily="32" charset="0"/>
              </a:rPr>
              <a:pPr eaLnBrk="1" hangingPunct="1"/>
              <a:t>21</a:t>
            </a:fld>
            <a:endParaRPr lang="es-CO" dirty="0" smtClean="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93F21E5-F3DA-4053-9DA4-E15387842CF8}" type="slidenum">
              <a:rPr lang="es-CO" smtClean="0">
                <a:solidFill>
                  <a:srgbClr val="000000"/>
                </a:solidFill>
                <a:latin typeface="Calibri" pitchFamily="32" charset="0"/>
              </a:rPr>
              <a:pPr eaLnBrk="1" hangingPunct="1"/>
              <a:t>22</a:t>
            </a:fld>
            <a:endParaRPr lang="es-CO" dirty="0" smtClean="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634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65E7BC9-908F-4D5F-B939-067130416662}" type="slidenum">
              <a:rPr lang="es-CO" smtClean="0">
                <a:solidFill>
                  <a:srgbClr val="000000"/>
                </a:solidFill>
                <a:latin typeface="Calibri" pitchFamily="32" charset="0"/>
              </a:rPr>
              <a:pPr eaLnBrk="1" hangingPunct="1"/>
              <a:t>23</a:t>
            </a:fld>
            <a:endParaRPr lang="es-CO" dirty="0" smtClean="0">
              <a:solidFill>
                <a:srgbClr val="000000"/>
              </a:solidFill>
              <a:latin typeface="Calibri" pitchFamily="32" charset="0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4813" cy="4114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956C8-9B9A-42FB-B6F4-3CA763A9E746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9178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F3C72-8FE7-4096-AB3D-C800C8924FA2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56020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242175" y="1785938"/>
            <a:ext cx="2055813" cy="485457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071563" y="1785938"/>
            <a:ext cx="6018212" cy="485457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034BC-3A68-4DB9-A5A1-952A138E89B9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16358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1563" y="1785938"/>
            <a:ext cx="8226425" cy="49688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47A969-3ABF-4908-B941-8C4A5ACFB1FF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2012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ítulo, objeto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1563" y="1785938"/>
            <a:ext cx="8226425" cy="49688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071563" y="2500313"/>
            <a:ext cx="3851275" cy="4140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75238" y="2500313"/>
            <a:ext cx="3851275" cy="4140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5A5F4-7581-4569-8592-7C5DBFB4A002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16305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1563" y="1785938"/>
            <a:ext cx="8226425" cy="49688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1071563" y="2500313"/>
            <a:ext cx="3851275" cy="4140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5075238" y="2500313"/>
            <a:ext cx="3851275" cy="4140200"/>
          </a:xfrm>
        </p:spPr>
        <p:txBody>
          <a:bodyPr/>
          <a:lstStyle/>
          <a:p>
            <a:pPr lvl="0"/>
            <a:endParaRPr lang="es-MX" noProof="0" dirty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9C3CD-9166-4781-B7F7-A8063BB04277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5898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1563" y="1785938"/>
            <a:ext cx="8226425" cy="49688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imágenes prediseñadas"/>
          <p:cNvSpPr>
            <a:spLocks noGrp="1"/>
          </p:cNvSpPr>
          <p:nvPr>
            <p:ph type="clipArt" sz="half" idx="1"/>
          </p:nvPr>
        </p:nvSpPr>
        <p:spPr>
          <a:xfrm>
            <a:off x="1071563" y="2500313"/>
            <a:ext cx="3851275" cy="4140200"/>
          </a:xfrm>
        </p:spPr>
        <p:txBody>
          <a:bodyPr/>
          <a:lstStyle/>
          <a:p>
            <a:pPr lvl="0"/>
            <a:endParaRPr lang="es-MX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75238" y="2500313"/>
            <a:ext cx="3851275" cy="4140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501EBA-438E-4872-8667-73CFC22DA510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834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452CF-EF55-44DB-B54B-85DEEFD9CC42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1489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E055B-C7FE-4DA4-9626-149C2CF4F9F9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3178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071563" y="2500313"/>
            <a:ext cx="3851275" cy="414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75238" y="2500313"/>
            <a:ext cx="3851275" cy="414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8DDE0-1A56-4288-83A9-CEA6587CE468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92156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83AC9-E3FA-45AD-91E7-BCD60726B95B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2379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17ECB-ABE7-491B-9EA6-41CE9109A194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834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93F92-84F7-4402-ACCF-9AC6B9B72143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5193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024731-2AB3-4D0C-B351-5EA6FF780854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823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DB6FE-9E61-4458-B684-35EB5F9F966B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1945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071563" y="1785938"/>
            <a:ext cx="8226425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1563" y="2500313"/>
            <a:ext cx="7854950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123825" y="6418263"/>
            <a:ext cx="587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2291FCDD-57A0-4867-87F0-A8EF44BFC07D}" type="slidenum">
              <a:rPr lang="es-CO"/>
              <a:pPr>
                <a:defRPr/>
              </a:pPr>
              <a:t>‹#›</a:t>
            </a:fld>
            <a:endParaRPr lang="es-C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0000"/>
          </a:solidFill>
          <a:latin typeface="Calibri" pitchFamily="32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0000"/>
          </a:solidFill>
          <a:latin typeface="Calibri" pitchFamily="32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0000"/>
          </a:solidFill>
          <a:latin typeface="Calibri" pitchFamily="32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0000"/>
          </a:solidFill>
          <a:latin typeface="Calibri" pitchFamily="32" charset="0"/>
          <a:cs typeface="Arial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0000"/>
          </a:solidFill>
          <a:latin typeface="Arial" charset="0"/>
          <a:cs typeface="Arial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0000"/>
          </a:solidFill>
          <a:latin typeface="Arial" charset="0"/>
          <a:cs typeface="Arial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0000"/>
          </a:solidFill>
          <a:latin typeface="Arial" charset="0"/>
          <a:cs typeface="Arial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 b="1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6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4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2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2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2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2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2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eveloper.nvidia.com/cuda/cuda-g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developer.nvidia.com/cuda/cuda-download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1187624" y="2348880"/>
            <a:ext cx="7416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CUDA  (Compute </a:t>
            </a:r>
            <a:r>
              <a:rPr lang="es-CO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Unified</a:t>
            </a: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CO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Device</a:t>
            </a: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CO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Architecture</a:t>
            </a: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es la arquitectura de cómputo en paralelo desarrollado por </a:t>
            </a:r>
            <a:r>
              <a:rPr lang="es-CO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Nvidia</a:t>
            </a: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que intenta explotar las ventajas de las </a:t>
            </a:r>
            <a:r>
              <a:rPr lang="es-CO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GPUs</a:t>
            </a: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frente a las CPUs de propósito general utilizando el paralelismo que ofrecen sus múltiples núcleos y que permiten el lanzamiento de un alto número de hilos simultáneos .</a:t>
            </a:r>
            <a:endParaRPr lang="es-ES_tradnl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3563888" y="1268760"/>
            <a:ext cx="22878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CUDA</a:t>
            </a:r>
            <a:endParaRPr lang="es-ES" sz="5400" b="1" cap="none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title"/>
          </p:nvPr>
        </p:nvSpPr>
        <p:spPr>
          <a:xfrm>
            <a:off x="1043608" y="1628800"/>
            <a:ext cx="8226425" cy="496887"/>
          </a:xfrm>
        </p:spPr>
        <p:txBody>
          <a:bodyPr/>
          <a:lstStyle/>
          <a:p>
            <a:r>
              <a:rPr lang="en-CA" dirty="0" smtClean="0"/>
              <a:t>Descripción del trabajo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899592" y="2204864"/>
            <a:ext cx="8244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>
                <a:solidFill>
                  <a:schemeClr val="tx1"/>
                </a:solidFill>
              </a:rPr>
              <a:t>El modelo de simulación está basado en el modelo de Autómatas </a:t>
            </a:r>
            <a:r>
              <a:rPr lang="es-CO" dirty="0" smtClean="0">
                <a:solidFill>
                  <a:schemeClr val="tx1"/>
                </a:solidFill>
              </a:rPr>
              <a:t>Celulares y </a:t>
            </a:r>
            <a:r>
              <a:rPr lang="es-CO" dirty="0" err="1" smtClean="0">
                <a:solidFill>
                  <a:schemeClr val="tx1"/>
                </a:solidFill>
              </a:rPr>
              <a:t>Lattice</a:t>
            </a:r>
            <a:r>
              <a:rPr lang="es-CO" dirty="0" smtClean="0">
                <a:solidFill>
                  <a:schemeClr val="tx1"/>
                </a:solidFill>
              </a:rPr>
              <a:t> </a:t>
            </a:r>
            <a:r>
              <a:rPr lang="es-CO" dirty="0" err="1" smtClean="0">
                <a:solidFill>
                  <a:schemeClr val="tx1"/>
                </a:solidFill>
              </a:rPr>
              <a:t>Boltzmann</a:t>
            </a:r>
            <a:r>
              <a:rPr lang="es-CO" dirty="0" smtClean="0">
                <a:solidFill>
                  <a:schemeClr val="tx1"/>
                </a:solidFill>
              </a:rPr>
              <a:t>; éste cuenta con </a:t>
            </a:r>
            <a:r>
              <a:rPr lang="es-CO" dirty="0">
                <a:solidFill>
                  <a:schemeClr val="tx1"/>
                </a:solidFill>
              </a:rPr>
              <a:t>3 tipos de entidades: Peatón, Vehículo y Transmilenio.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899592" y="3128194"/>
            <a:ext cx="77048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Las reglas que deben seguir las entidades son</a:t>
            </a:r>
            <a:r>
              <a:rPr lang="es-CO" dirty="0" smtClean="0">
                <a:solidFill>
                  <a:schemeClr val="tx1"/>
                </a:solidFill>
              </a:rPr>
              <a:t>:</a:t>
            </a:r>
          </a:p>
          <a:p>
            <a:endParaRPr lang="es-CO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Las entidades tratan de llegar a una meta global (un destino), a través de una o más metas </a:t>
            </a:r>
            <a:r>
              <a:rPr lang="es-CO" dirty="0" smtClean="0">
                <a:solidFill>
                  <a:schemeClr val="tx1"/>
                </a:solidFill>
              </a:rPr>
              <a:t>locales.</a:t>
            </a:r>
            <a:endParaRPr lang="es-CO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Ninguna entidad puede ocupar una celda que está siendo ocupada por otra entidad.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Las entidades tipo “Peatón” pueden pasar por cualquier celda excepto aquellas que representan edificaciones o semáforos en rojo para peatones.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s-CO" dirty="0">
                <a:solidFill>
                  <a:schemeClr val="tx1"/>
                </a:solidFill>
              </a:rPr>
              <a:t>Las entidades tipo “Vehículo” y “Transmilenio” solo pueden pasar por vías vehiculares, y además solo pueden moverse en la dirección que permita la </a:t>
            </a:r>
            <a:r>
              <a:rPr lang="es-CO" dirty="0" smtClean="0">
                <a:solidFill>
                  <a:schemeClr val="tx1"/>
                </a:solidFill>
              </a:rPr>
              <a:t>vía. Asimismo </a:t>
            </a:r>
            <a:r>
              <a:rPr lang="es-CO" dirty="0">
                <a:solidFill>
                  <a:schemeClr val="tx1"/>
                </a:solidFill>
              </a:rPr>
              <a:t>estas entidades deben detenerse ante semáforos en rojo para </a:t>
            </a:r>
            <a:r>
              <a:rPr lang="es-CO" dirty="0" smtClean="0">
                <a:solidFill>
                  <a:schemeClr val="tx1"/>
                </a:solidFill>
              </a:rPr>
              <a:t>vehículos</a:t>
            </a:r>
            <a:r>
              <a:rPr lang="es-CO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9997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title"/>
          </p:nvPr>
        </p:nvSpPr>
        <p:spPr>
          <a:xfrm>
            <a:off x="683568" y="1628800"/>
            <a:ext cx="8226425" cy="496887"/>
          </a:xfrm>
        </p:spPr>
        <p:txBody>
          <a:bodyPr/>
          <a:lstStyle/>
          <a:p>
            <a:r>
              <a:rPr lang="en-CA" dirty="0" smtClean="0"/>
              <a:t>Descripción del trabajo</a:t>
            </a:r>
          </a:p>
        </p:txBody>
      </p:sp>
      <p:pic>
        <p:nvPicPr>
          <p:cNvPr id="2050" name="Picture 2" descr="Sin títul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1" y="2879653"/>
            <a:ext cx="2232248" cy="234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Sin títul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69" y="2874163"/>
            <a:ext cx="2382827" cy="2301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Flecha derecha"/>
          <p:cNvSpPr/>
          <p:nvPr/>
        </p:nvSpPr>
        <p:spPr bwMode="auto">
          <a:xfrm>
            <a:off x="3019322" y="3588386"/>
            <a:ext cx="620500" cy="792088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831509" y="537321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Datos de Catastro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800966" y="53756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Mapa de Textura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8" name="24 Imagen" descr="Dibujo.PNG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7904" y="2874164"/>
            <a:ext cx="2232248" cy="23016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8 Flecha derecha"/>
          <p:cNvSpPr/>
          <p:nvPr/>
        </p:nvSpPr>
        <p:spPr bwMode="auto">
          <a:xfrm>
            <a:off x="5991468" y="3572999"/>
            <a:ext cx="620500" cy="792088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3707904" y="5375688"/>
            <a:ext cx="224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Datos Enriquecidos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953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title"/>
          </p:nvPr>
        </p:nvSpPr>
        <p:spPr>
          <a:xfrm>
            <a:off x="5868144" y="1052736"/>
            <a:ext cx="3124772" cy="496887"/>
          </a:xfrm>
        </p:spPr>
        <p:txBody>
          <a:bodyPr/>
          <a:lstStyle/>
          <a:p>
            <a:r>
              <a:rPr lang="en-CA" dirty="0" smtClean="0"/>
              <a:t>Descripción del trabajo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12" y="2094419"/>
            <a:ext cx="21336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5" y="3329161"/>
            <a:ext cx="20955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45" y="5085184"/>
            <a:ext cx="21145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059832" y="2276872"/>
            <a:ext cx="58326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tx1"/>
                </a:solidFill>
              </a:rPr>
              <a:t>- Representación </a:t>
            </a:r>
            <a:r>
              <a:rPr lang="es-CO" sz="1400" dirty="0">
                <a:solidFill>
                  <a:schemeClr val="tx1"/>
                </a:solidFill>
              </a:rPr>
              <a:t>del tipo de celda </a:t>
            </a:r>
            <a:r>
              <a:rPr lang="es-CO" sz="1400" dirty="0" smtClean="0">
                <a:solidFill>
                  <a:schemeClr val="tx1"/>
                </a:solidFill>
              </a:rPr>
              <a:t>(Tipo Edificio, Tipo de vía)</a:t>
            </a:r>
            <a:endParaRPr lang="es-CO" sz="1400" dirty="0">
              <a:solidFill>
                <a:schemeClr val="tx1"/>
              </a:solidFill>
            </a:endParaRPr>
          </a:p>
          <a:p>
            <a:r>
              <a:rPr lang="es-CO" sz="1400" dirty="0" smtClean="0">
                <a:solidFill>
                  <a:schemeClr val="tx1"/>
                </a:solidFill>
              </a:rPr>
              <a:t>- Reservado </a:t>
            </a:r>
            <a:r>
              <a:rPr lang="es-CO" sz="1400" dirty="0">
                <a:solidFill>
                  <a:schemeClr val="tx1"/>
                </a:solidFill>
              </a:rPr>
              <a:t>para representación de ángulo de desviación de la región </a:t>
            </a:r>
            <a:r>
              <a:rPr lang="es-CO" sz="1400" dirty="0" smtClean="0">
                <a:solidFill>
                  <a:schemeClr val="tx1"/>
                </a:solidFill>
              </a:rPr>
              <a:t>con referencia </a:t>
            </a:r>
            <a:r>
              <a:rPr lang="es-CO" sz="1400" dirty="0">
                <a:solidFill>
                  <a:schemeClr val="tx1"/>
                </a:solidFill>
              </a:rPr>
              <a:t>al norte (actualmente valor constante) 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107006" y="3483585"/>
            <a:ext cx="4896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tx1"/>
                </a:solidFill>
              </a:rPr>
              <a:t>- Movimiento </a:t>
            </a:r>
            <a:r>
              <a:rPr lang="es-CO" sz="1400" dirty="0">
                <a:solidFill>
                  <a:schemeClr val="tx1"/>
                </a:solidFill>
              </a:rPr>
              <a:t>hacia arriba permitido</a:t>
            </a:r>
          </a:p>
          <a:p>
            <a:r>
              <a:rPr lang="es-CO" sz="1400" dirty="0" smtClean="0">
                <a:solidFill>
                  <a:schemeClr val="tx1"/>
                </a:solidFill>
              </a:rPr>
              <a:t>- Movimiento </a:t>
            </a:r>
            <a:r>
              <a:rPr lang="es-CO" sz="1400" dirty="0">
                <a:solidFill>
                  <a:schemeClr val="tx1"/>
                </a:solidFill>
              </a:rPr>
              <a:t>hacia abajo permitido</a:t>
            </a:r>
          </a:p>
          <a:p>
            <a:r>
              <a:rPr lang="es-CO" sz="1400" dirty="0" smtClean="0">
                <a:solidFill>
                  <a:schemeClr val="tx1"/>
                </a:solidFill>
              </a:rPr>
              <a:t>- Movimiento </a:t>
            </a:r>
            <a:r>
              <a:rPr lang="es-CO" sz="1400" dirty="0">
                <a:solidFill>
                  <a:schemeClr val="tx1"/>
                </a:solidFill>
              </a:rPr>
              <a:t>hacia la izquierda permitido</a:t>
            </a:r>
          </a:p>
          <a:p>
            <a:r>
              <a:rPr lang="es-CO" sz="1400" dirty="0" smtClean="0">
                <a:solidFill>
                  <a:schemeClr val="tx1"/>
                </a:solidFill>
              </a:rPr>
              <a:t>- Movimiento </a:t>
            </a:r>
            <a:r>
              <a:rPr lang="es-CO" sz="1400" dirty="0">
                <a:solidFill>
                  <a:schemeClr val="tx1"/>
                </a:solidFill>
              </a:rPr>
              <a:t>hacia la derecha permitido</a:t>
            </a:r>
          </a:p>
          <a:p>
            <a:r>
              <a:rPr lang="es-CO" sz="1400" dirty="0" smtClean="0">
                <a:solidFill>
                  <a:schemeClr val="tx1"/>
                </a:solidFill>
              </a:rPr>
              <a:t>- Reservado </a:t>
            </a:r>
            <a:r>
              <a:rPr lang="es-CO" sz="1400" dirty="0">
                <a:solidFill>
                  <a:schemeClr val="tx1"/>
                </a:solidFill>
              </a:rPr>
              <a:t>para uso futuro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107006" y="5282624"/>
            <a:ext cx="5641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chemeClr val="tx1"/>
                </a:solidFill>
              </a:rPr>
              <a:t>-Orientación </a:t>
            </a:r>
            <a:r>
              <a:rPr lang="es-CO" sz="1400" dirty="0">
                <a:solidFill>
                  <a:schemeClr val="tx1"/>
                </a:solidFill>
              </a:rPr>
              <a:t>del semáforo</a:t>
            </a:r>
          </a:p>
          <a:p>
            <a:r>
              <a:rPr lang="es-CO" sz="1400" dirty="0" smtClean="0">
                <a:solidFill>
                  <a:schemeClr val="tx1"/>
                </a:solidFill>
              </a:rPr>
              <a:t>-Nivel </a:t>
            </a:r>
            <a:r>
              <a:rPr lang="es-CO" sz="1400" dirty="0">
                <a:solidFill>
                  <a:schemeClr val="tx1"/>
                </a:solidFill>
              </a:rPr>
              <a:t>de influencia (distancia) hacia el semáforo.</a:t>
            </a:r>
          </a:p>
          <a:p>
            <a:r>
              <a:rPr lang="es-CO" sz="1400" dirty="0" smtClean="0">
                <a:solidFill>
                  <a:schemeClr val="tx1"/>
                </a:solidFill>
              </a:rPr>
              <a:t>-Reservado </a:t>
            </a:r>
            <a:r>
              <a:rPr lang="es-CO" sz="1400" dirty="0">
                <a:solidFill>
                  <a:schemeClr val="tx1"/>
                </a:solidFill>
              </a:rPr>
              <a:t>para ID de semáforos.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827584" y="172508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Capa Roja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805812" y="296317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Capa Verde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805812" y="47191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>
                <a:solidFill>
                  <a:schemeClr val="tx1"/>
                </a:solidFill>
              </a:rPr>
              <a:t>Capa Azul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953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716016" y="98072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tx1"/>
                </a:solidFill>
              </a:rPr>
              <a:t>Ciclo de simulación</a:t>
            </a:r>
            <a:endParaRPr lang="es-CO" b="1" dirty="0">
              <a:solidFill>
                <a:schemeClr val="tx1"/>
              </a:solidFill>
            </a:endParaRPr>
          </a:p>
        </p:txBody>
      </p:sp>
      <p:sp>
        <p:nvSpPr>
          <p:cNvPr id="5" name="4 Rectángulo redondeado"/>
          <p:cNvSpPr/>
          <p:nvPr/>
        </p:nvSpPr>
        <p:spPr bwMode="auto">
          <a:xfrm>
            <a:off x="1691680" y="1919905"/>
            <a:ext cx="1554699" cy="432048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Inicialización</a:t>
            </a:r>
          </a:p>
        </p:txBody>
      </p:sp>
      <p:sp>
        <p:nvSpPr>
          <p:cNvPr id="6" name="5 Rombo"/>
          <p:cNvSpPr/>
          <p:nvPr/>
        </p:nvSpPr>
        <p:spPr bwMode="auto">
          <a:xfrm>
            <a:off x="1749029" y="4112797"/>
            <a:ext cx="1440000" cy="1260000"/>
          </a:xfrm>
          <a:prstGeom prst="diamond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6 Rectángulo redondeado"/>
          <p:cNvSpPr/>
          <p:nvPr/>
        </p:nvSpPr>
        <p:spPr bwMode="auto">
          <a:xfrm>
            <a:off x="1708035" y="5805264"/>
            <a:ext cx="1521990" cy="432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Finalización</a:t>
            </a:r>
          </a:p>
        </p:txBody>
      </p:sp>
      <p:cxnSp>
        <p:nvCxnSpPr>
          <p:cNvPr id="10" name="9 Conector recto de flecha"/>
          <p:cNvCxnSpPr>
            <a:stCxn id="6" idx="2"/>
            <a:endCxn id="7" idx="0"/>
          </p:cNvCxnSpPr>
          <p:nvPr/>
        </p:nvCxnSpPr>
        <p:spPr bwMode="auto">
          <a:xfrm>
            <a:off x="2469029" y="5372797"/>
            <a:ext cx="1" cy="432467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29 Rectángulo redondeado"/>
          <p:cNvSpPr/>
          <p:nvPr/>
        </p:nvSpPr>
        <p:spPr bwMode="auto">
          <a:xfrm>
            <a:off x="1691680" y="3212976"/>
            <a:ext cx="1554699" cy="648072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Paso</a:t>
            </a:r>
            <a:r>
              <a:rPr kumimoji="0" lang="es-CO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de Simulación</a:t>
            </a:r>
            <a:endParaRPr kumimoji="0" lang="es-CO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1878227" y="455813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Terminar?</a:t>
            </a:r>
            <a:endParaRPr lang="es-CO" dirty="0"/>
          </a:p>
        </p:txBody>
      </p:sp>
      <p:cxnSp>
        <p:nvCxnSpPr>
          <p:cNvPr id="52" name="51 Conector recto de flecha"/>
          <p:cNvCxnSpPr>
            <a:stCxn id="5" idx="2"/>
            <a:endCxn id="30" idx="0"/>
          </p:cNvCxnSpPr>
          <p:nvPr/>
        </p:nvCxnSpPr>
        <p:spPr bwMode="auto">
          <a:xfrm>
            <a:off x="2469030" y="2351953"/>
            <a:ext cx="0" cy="86102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54 Conector recto de flecha"/>
          <p:cNvCxnSpPr>
            <a:stCxn id="30" idx="2"/>
            <a:endCxn id="6" idx="0"/>
          </p:cNvCxnSpPr>
          <p:nvPr/>
        </p:nvCxnSpPr>
        <p:spPr bwMode="auto">
          <a:xfrm flipH="1">
            <a:off x="2469029" y="3861048"/>
            <a:ext cx="1" cy="25174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60 Conector angular"/>
          <p:cNvCxnSpPr>
            <a:stCxn id="47" idx="3"/>
          </p:cNvCxnSpPr>
          <p:nvPr/>
        </p:nvCxnSpPr>
        <p:spPr bwMode="auto">
          <a:xfrm flipH="1" flipV="1">
            <a:off x="2452675" y="2782464"/>
            <a:ext cx="793704" cy="1960333"/>
          </a:xfrm>
          <a:prstGeom prst="bentConnector4">
            <a:avLst>
              <a:gd name="adj1" fmla="val -28802"/>
              <a:gd name="adj2" fmla="val 99813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80 CuadroTexto"/>
          <p:cNvSpPr txBox="1"/>
          <p:nvPr/>
        </p:nvSpPr>
        <p:spPr>
          <a:xfrm>
            <a:off x="3635896" y="141277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tx1"/>
                </a:solidFill>
              </a:rPr>
              <a:t>CPU/Host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-Carga de metas locales y globales.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-Generación de entidades y rutas aleatorias.</a:t>
            </a:r>
          </a:p>
          <a:p>
            <a:r>
              <a:rPr lang="es-CO" dirty="0">
                <a:solidFill>
                  <a:schemeClr val="tx1"/>
                </a:solidFill>
              </a:rPr>
              <a:t>-</a:t>
            </a:r>
            <a:r>
              <a:rPr lang="es-CO" dirty="0" smtClean="0">
                <a:solidFill>
                  <a:schemeClr val="tx1"/>
                </a:solidFill>
              </a:rPr>
              <a:t>Asignación  y carga de </a:t>
            </a:r>
            <a:r>
              <a:rPr lang="es-CO" dirty="0">
                <a:solidFill>
                  <a:schemeClr val="tx1"/>
                </a:solidFill>
              </a:rPr>
              <a:t>memoria </a:t>
            </a:r>
            <a:r>
              <a:rPr lang="es-CO" dirty="0" smtClean="0">
                <a:solidFill>
                  <a:schemeClr val="tx1"/>
                </a:solidFill>
              </a:rPr>
              <a:t>de </a:t>
            </a:r>
            <a:r>
              <a:rPr lang="es-CO" dirty="0">
                <a:solidFill>
                  <a:schemeClr val="tx1"/>
                </a:solidFill>
              </a:rPr>
              <a:t>GPU</a:t>
            </a:r>
            <a:r>
              <a:rPr lang="es-CO" dirty="0" smtClean="0">
                <a:solidFill>
                  <a:schemeClr val="tx1"/>
                </a:solidFill>
              </a:rPr>
              <a:t>.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(Texturas, entidades, rutas, entre otros)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2" name="81 CuadroTexto"/>
          <p:cNvSpPr txBox="1"/>
          <p:nvPr/>
        </p:nvSpPr>
        <p:spPr>
          <a:xfrm>
            <a:off x="3707904" y="321471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tx1"/>
                </a:solidFill>
              </a:rPr>
              <a:t>GPU/</a:t>
            </a:r>
            <a:r>
              <a:rPr lang="es-CO" b="1" dirty="0" err="1" smtClean="0">
                <a:solidFill>
                  <a:schemeClr val="tx1"/>
                </a:solidFill>
              </a:rPr>
              <a:t>Device</a:t>
            </a:r>
            <a:endParaRPr lang="es-CO" b="1" dirty="0" smtClean="0">
              <a:solidFill>
                <a:schemeClr val="tx1"/>
              </a:solidFill>
            </a:endParaRPr>
          </a:p>
          <a:p>
            <a:r>
              <a:rPr lang="es-CO" dirty="0" smtClean="0">
                <a:solidFill>
                  <a:schemeClr val="tx1"/>
                </a:solidFill>
              </a:rPr>
              <a:t>-Ejecución de la simulación.</a:t>
            </a:r>
          </a:p>
        </p:txBody>
      </p:sp>
      <p:sp>
        <p:nvSpPr>
          <p:cNvPr id="85" name="84 CuadroTexto"/>
          <p:cNvSpPr txBox="1"/>
          <p:nvPr/>
        </p:nvSpPr>
        <p:spPr>
          <a:xfrm>
            <a:off x="3813600" y="4869160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tx1"/>
                </a:solidFill>
              </a:rPr>
              <a:t>CPU/Host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-Finalización por usuario.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-Liberación de recursos.</a:t>
            </a:r>
          </a:p>
        </p:txBody>
      </p:sp>
      <p:sp>
        <p:nvSpPr>
          <p:cNvPr id="86" name="85 CuadroTexto"/>
          <p:cNvSpPr txBox="1"/>
          <p:nvPr/>
        </p:nvSpPr>
        <p:spPr>
          <a:xfrm>
            <a:off x="2515275" y="532302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si</a:t>
            </a:r>
          </a:p>
        </p:txBody>
      </p:sp>
      <p:sp>
        <p:nvSpPr>
          <p:cNvPr id="87" name="86 CuadroTexto"/>
          <p:cNvSpPr txBox="1"/>
          <p:nvPr/>
        </p:nvSpPr>
        <p:spPr>
          <a:xfrm>
            <a:off x="2962539" y="4301159"/>
            <a:ext cx="56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51326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Trapecio"/>
          <p:cNvSpPr/>
          <p:nvPr/>
        </p:nvSpPr>
        <p:spPr bwMode="auto">
          <a:xfrm>
            <a:off x="847640" y="2993763"/>
            <a:ext cx="2956959" cy="795490"/>
          </a:xfrm>
          <a:prstGeom prst="trapezoid">
            <a:avLst>
              <a:gd name="adj" fmla="val 630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1628800"/>
            <a:ext cx="8226425" cy="496887"/>
          </a:xfrm>
        </p:spPr>
        <p:txBody>
          <a:bodyPr/>
          <a:lstStyle/>
          <a:p>
            <a:r>
              <a:rPr lang="es-CO" dirty="0" smtClean="0"/>
              <a:t>Paso de Simulación.</a:t>
            </a:r>
            <a:endParaRPr lang="es-CO" dirty="0"/>
          </a:p>
        </p:txBody>
      </p:sp>
      <p:sp>
        <p:nvSpPr>
          <p:cNvPr id="4" name="3 Rectángulo redondeado"/>
          <p:cNvSpPr/>
          <p:nvPr/>
        </p:nvSpPr>
        <p:spPr bwMode="auto">
          <a:xfrm>
            <a:off x="1322508" y="2485411"/>
            <a:ext cx="2025225" cy="648000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Paso</a:t>
            </a:r>
            <a:r>
              <a:rPr kumimoji="0" lang="es-CO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de Simulación</a:t>
            </a:r>
            <a:endParaRPr kumimoji="0" lang="es-CO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4 Rectángulo redondeado"/>
          <p:cNvSpPr/>
          <p:nvPr/>
        </p:nvSpPr>
        <p:spPr bwMode="auto">
          <a:xfrm>
            <a:off x="822953" y="3573016"/>
            <a:ext cx="3024336" cy="201622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5 Proceso alternativo"/>
          <p:cNvSpPr/>
          <p:nvPr/>
        </p:nvSpPr>
        <p:spPr bwMode="auto">
          <a:xfrm>
            <a:off x="1444022" y="3861048"/>
            <a:ext cx="1764196" cy="3960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CO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Kernel Peatón</a:t>
            </a:r>
            <a:endParaRPr kumimoji="0" lang="es-CO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7 Proceso alternativo"/>
          <p:cNvSpPr/>
          <p:nvPr/>
        </p:nvSpPr>
        <p:spPr bwMode="auto">
          <a:xfrm>
            <a:off x="1146989" y="4941168"/>
            <a:ext cx="2376264" cy="3960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CO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Kernel Transmilenio</a:t>
            </a:r>
            <a:endParaRPr kumimoji="0" lang="es-CO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15 Trapecio"/>
          <p:cNvSpPr/>
          <p:nvPr/>
        </p:nvSpPr>
        <p:spPr bwMode="auto">
          <a:xfrm rot="16200000">
            <a:off x="3026015" y="3789444"/>
            <a:ext cx="1944215" cy="1579805"/>
          </a:xfrm>
          <a:prstGeom prst="trapezoid">
            <a:avLst>
              <a:gd name="adj" fmla="val 50855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6 Proceso alternativo"/>
          <p:cNvSpPr/>
          <p:nvPr/>
        </p:nvSpPr>
        <p:spPr bwMode="auto">
          <a:xfrm>
            <a:off x="1381015" y="4383128"/>
            <a:ext cx="1890210" cy="3960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CO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Kernel Vehículo</a:t>
            </a:r>
            <a:endParaRPr kumimoji="0" lang="es-CO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8 Proceso alternativo"/>
          <p:cNvSpPr/>
          <p:nvPr/>
        </p:nvSpPr>
        <p:spPr bwMode="auto">
          <a:xfrm>
            <a:off x="4572000" y="3573038"/>
            <a:ext cx="1732823" cy="2016201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9 Rectángulo redondeado"/>
          <p:cNvSpPr/>
          <p:nvPr/>
        </p:nvSpPr>
        <p:spPr bwMode="auto">
          <a:xfrm>
            <a:off x="4946994" y="3834382"/>
            <a:ext cx="982833" cy="42366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Fase 1</a:t>
            </a:r>
          </a:p>
        </p:txBody>
      </p:sp>
      <p:sp>
        <p:nvSpPr>
          <p:cNvPr id="12" name="11 Rectángulo redondeado"/>
          <p:cNvSpPr/>
          <p:nvPr/>
        </p:nvSpPr>
        <p:spPr bwMode="auto">
          <a:xfrm>
            <a:off x="4946993" y="4928380"/>
            <a:ext cx="982833" cy="42366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CO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…</a:t>
            </a:r>
            <a:endParaRPr kumimoji="0" lang="es-CO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22 Trapecio"/>
          <p:cNvSpPr/>
          <p:nvPr/>
        </p:nvSpPr>
        <p:spPr bwMode="auto">
          <a:xfrm rot="16200000">
            <a:off x="5451107" y="4062060"/>
            <a:ext cx="1914194" cy="1080120"/>
          </a:xfrm>
          <a:prstGeom prst="trapezoid">
            <a:avLst>
              <a:gd name="adj" fmla="val 76229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10 Rectángulo redondeado"/>
          <p:cNvSpPr/>
          <p:nvPr/>
        </p:nvSpPr>
        <p:spPr bwMode="auto">
          <a:xfrm>
            <a:off x="4946994" y="4375279"/>
            <a:ext cx="982833" cy="423664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Fase 2</a:t>
            </a:r>
          </a:p>
        </p:txBody>
      </p:sp>
      <p:grpSp>
        <p:nvGrpSpPr>
          <p:cNvPr id="24" name="23 Grupo"/>
          <p:cNvGrpSpPr/>
          <p:nvPr/>
        </p:nvGrpSpPr>
        <p:grpSpPr>
          <a:xfrm>
            <a:off x="6732240" y="3607238"/>
            <a:ext cx="1800200" cy="1982002"/>
            <a:chOff x="6732240" y="3607238"/>
            <a:chExt cx="1800200" cy="1982002"/>
          </a:xfrm>
        </p:grpSpPr>
        <p:sp>
          <p:nvSpPr>
            <p:cNvPr id="19" name="18 Rectángulo redondeado"/>
            <p:cNvSpPr/>
            <p:nvPr/>
          </p:nvSpPr>
          <p:spPr bwMode="auto">
            <a:xfrm>
              <a:off x="6732240" y="3607238"/>
              <a:ext cx="1800200" cy="198200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0" name="19 Rectángulo redondeado"/>
            <p:cNvSpPr/>
            <p:nvPr/>
          </p:nvSpPr>
          <p:spPr bwMode="auto">
            <a:xfrm>
              <a:off x="7026530" y="3836428"/>
              <a:ext cx="1211620" cy="42366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8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kumimoji="0" lang="es-CO" sz="18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1</a:t>
              </a:r>
              <a:endPara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1" name="20 Rectángulo redondeado"/>
            <p:cNvSpPr/>
            <p:nvPr/>
          </p:nvSpPr>
          <p:spPr bwMode="auto">
            <a:xfrm>
              <a:off x="7026530" y="4373875"/>
              <a:ext cx="1211620" cy="42366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s-CO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…</a:t>
              </a:r>
              <a:endPara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2" name="21 Rectángulo redondeado"/>
            <p:cNvSpPr/>
            <p:nvPr/>
          </p:nvSpPr>
          <p:spPr bwMode="auto">
            <a:xfrm>
              <a:off x="7026530" y="4934438"/>
              <a:ext cx="1211620" cy="42366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s-CO" dirty="0" err="1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Thread</a:t>
              </a:r>
              <a:r>
                <a:rPr lang="es-CO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 N</a:t>
              </a:r>
              <a:endPara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5" name="24 CuadroTexto"/>
          <p:cNvSpPr txBox="1"/>
          <p:nvPr/>
        </p:nvSpPr>
        <p:spPr>
          <a:xfrm>
            <a:off x="971600" y="5877272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En las fases cuya implementación se realiza en múltiples </a:t>
            </a:r>
            <a:r>
              <a:rPr lang="es-CO" dirty="0" err="1" smtClean="0">
                <a:solidFill>
                  <a:schemeClr val="tx1"/>
                </a:solidFill>
              </a:rPr>
              <a:t>Threads</a:t>
            </a:r>
            <a:r>
              <a:rPr lang="es-CO" dirty="0" smtClean="0">
                <a:solidFill>
                  <a:schemeClr val="tx1"/>
                </a:solidFill>
              </a:rPr>
              <a:t>, cada </a:t>
            </a:r>
            <a:r>
              <a:rPr lang="es-CO" dirty="0" err="1" smtClean="0">
                <a:solidFill>
                  <a:schemeClr val="tx1"/>
                </a:solidFill>
              </a:rPr>
              <a:t>Thread</a:t>
            </a:r>
            <a:r>
              <a:rPr lang="es-CO" dirty="0" smtClean="0">
                <a:solidFill>
                  <a:schemeClr val="tx1"/>
                </a:solidFill>
              </a:rPr>
              <a:t> procesa la lógica de una entidad.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35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5 Imagen" descr="Descripción: noproblem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5" y="3487859"/>
            <a:ext cx="23431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15 Imagen" descr="Descripción: problem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048" y="3501008"/>
            <a:ext cx="2343150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4"/>
          <p:cNvSpPr>
            <a:spLocks noChangeArrowheads="1"/>
          </p:cNvSpPr>
          <p:nvPr/>
        </p:nvSpPr>
        <p:spPr bwMode="auto">
          <a:xfrm>
            <a:off x="2273697" y="4446708"/>
            <a:ext cx="519113" cy="377825"/>
          </a:xfrm>
          <a:prstGeom prst="rightArrow">
            <a:avLst>
              <a:gd name="adj1" fmla="val 50000"/>
              <a:gd name="adj2" fmla="val 34349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" name="AutoShape 26"/>
          <p:cNvSpPr>
            <a:spLocks noChangeArrowheads="1"/>
          </p:cNvSpPr>
          <p:nvPr/>
        </p:nvSpPr>
        <p:spPr bwMode="auto">
          <a:xfrm rot="-5400000">
            <a:off x="3306367" y="4695151"/>
            <a:ext cx="519112" cy="377825"/>
          </a:xfrm>
          <a:prstGeom prst="rightArrow">
            <a:avLst>
              <a:gd name="adj1" fmla="val 50000"/>
              <a:gd name="adj2" fmla="val 34349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" name="AutoShape 27"/>
          <p:cNvSpPr>
            <a:spLocks noChangeArrowheads="1"/>
          </p:cNvSpPr>
          <p:nvPr/>
        </p:nvSpPr>
        <p:spPr bwMode="auto">
          <a:xfrm>
            <a:off x="5905471" y="4487508"/>
            <a:ext cx="519113" cy="377825"/>
          </a:xfrm>
          <a:prstGeom prst="rightArrow">
            <a:avLst>
              <a:gd name="adj1" fmla="val 50000"/>
              <a:gd name="adj2" fmla="val 34349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" name="AutoShape 28"/>
          <p:cNvSpPr>
            <a:spLocks noChangeArrowheads="1"/>
          </p:cNvSpPr>
          <p:nvPr/>
        </p:nvSpPr>
        <p:spPr bwMode="auto">
          <a:xfrm rot="10800000">
            <a:off x="6526184" y="4497033"/>
            <a:ext cx="519112" cy="377825"/>
          </a:xfrm>
          <a:prstGeom prst="rightArrow">
            <a:avLst>
              <a:gd name="adj1" fmla="val 50000"/>
              <a:gd name="adj2" fmla="val 34349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5048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163538" y="1988840"/>
            <a:ext cx="340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tx1"/>
                </a:solidFill>
              </a:rPr>
              <a:t>Problemas de conflictos:</a:t>
            </a:r>
          </a:p>
          <a:p>
            <a:endParaRPr lang="es-CO" dirty="0" smtClean="0">
              <a:solidFill>
                <a:schemeClr val="tx1"/>
              </a:solidFill>
            </a:endParaRPr>
          </a:p>
          <a:p>
            <a:r>
              <a:rPr lang="es-CO" dirty="0" smtClean="0">
                <a:solidFill>
                  <a:schemeClr val="tx1"/>
                </a:solidFill>
              </a:rPr>
              <a:t>Como se detectan?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Como se resuelven?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953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926016" y="1052736"/>
            <a:ext cx="3423716" cy="496887"/>
          </a:xfrm>
        </p:spPr>
        <p:txBody>
          <a:bodyPr/>
          <a:lstStyle/>
          <a:p>
            <a:r>
              <a:rPr lang="en-CA" dirty="0" err="1" smtClean="0"/>
              <a:t>Primera</a:t>
            </a:r>
            <a:r>
              <a:rPr lang="en-CA" dirty="0" smtClean="0"/>
              <a:t> </a:t>
            </a:r>
            <a:r>
              <a:rPr lang="en-CA" dirty="0" err="1" smtClean="0"/>
              <a:t>Implementación</a:t>
            </a:r>
            <a:r>
              <a:rPr lang="en-CA" dirty="0" smtClean="0"/>
              <a:t>: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11560" y="1700808"/>
            <a:ext cx="48245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CO" b="1" dirty="0" smtClean="0">
                <a:solidFill>
                  <a:schemeClr val="tx1"/>
                </a:solidFill>
              </a:rPr>
              <a:t>Fase </a:t>
            </a:r>
            <a:r>
              <a:rPr lang="es-CO" b="1" dirty="0">
                <a:solidFill>
                  <a:schemeClr val="tx1"/>
                </a:solidFill>
              </a:rPr>
              <a:t>1. </a:t>
            </a:r>
            <a:r>
              <a:rPr lang="es-CO" dirty="0">
                <a:solidFill>
                  <a:schemeClr val="tx1"/>
                </a:solidFill>
              </a:rPr>
              <a:t>Control de velocidad </a:t>
            </a:r>
            <a:r>
              <a:rPr lang="es-CO" dirty="0" smtClean="0">
                <a:solidFill>
                  <a:schemeClr val="tx1"/>
                </a:solidFill>
              </a:rPr>
              <a:t>(Paralelo).</a:t>
            </a:r>
          </a:p>
          <a:p>
            <a:pPr>
              <a:lnSpc>
                <a:spcPct val="150000"/>
              </a:lnSpc>
            </a:pPr>
            <a:r>
              <a:rPr lang="es-CO" b="1" dirty="0" smtClean="0">
                <a:solidFill>
                  <a:schemeClr val="tx1"/>
                </a:solidFill>
              </a:rPr>
              <a:t>Fase </a:t>
            </a:r>
            <a:r>
              <a:rPr lang="es-CO" b="1" dirty="0">
                <a:solidFill>
                  <a:schemeClr val="tx1"/>
                </a:solidFill>
              </a:rPr>
              <a:t>2. </a:t>
            </a:r>
            <a:r>
              <a:rPr lang="es-CO" dirty="0">
                <a:solidFill>
                  <a:schemeClr val="tx1"/>
                </a:solidFill>
              </a:rPr>
              <a:t>Paso a la siguiente celda (Paralelo</a:t>
            </a:r>
            <a:r>
              <a:rPr lang="es-CO" dirty="0" smtClean="0">
                <a:solidFill>
                  <a:schemeClr val="tx1"/>
                </a:solidFill>
              </a:rPr>
              <a:t>).</a:t>
            </a:r>
            <a:endParaRPr lang="es-CO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s-CO" b="1" dirty="0" smtClean="0">
                <a:solidFill>
                  <a:schemeClr val="tx1"/>
                </a:solidFill>
              </a:rPr>
              <a:t>Fase </a:t>
            </a:r>
            <a:r>
              <a:rPr lang="es-CO" b="1" dirty="0">
                <a:solidFill>
                  <a:schemeClr val="tx1"/>
                </a:solidFill>
              </a:rPr>
              <a:t>3. </a:t>
            </a:r>
            <a:r>
              <a:rPr lang="es-CO" dirty="0">
                <a:solidFill>
                  <a:schemeClr val="tx1"/>
                </a:solidFill>
              </a:rPr>
              <a:t>Detección de conflictos (Serial</a:t>
            </a:r>
            <a:r>
              <a:rPr lang="es-CO" dirty="0" smtClean="0">
                <a:solidFill>
                  <a:schemeClr val="tx1"/>
                </a:solidFill>
              </a:rPr>
              <a:t>).</a:t>
            </a:r>
            <a:endParaRPr lang="es-CO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s-CO" b="1" dirty="0" smtClean="0">
                <a:solidFill>
                  <a:schemeClr val="tx1"/>
                </a:solidFill>
              </a:rPr>
              <a:t>Fase </a:t>
            </a:r>
            <a:r>
              <a:rPr lang="es-CO" b="1" dirty="0">
                <a:solidFill>
                  <a:schemeClr val="tx1"/>
                </a:solidFill>
              </a:rPr>
              <a:t>4. </a:t>
            </a:r>
            <a:r>
              <a:rPr lang="es-CO" dirty="0">
                <a:solidFill>
                  <a:schemeClr val="tx1"/>
                </a:solidFill>
              </a:rPr>
              <a:t>Solución de conflictos (Paralela</a:t>
            </a:r>
            <a:r>
              <a:rPr lang="es-CO" dirty="0" smtClean="0">
                <a:solidFill>
                  <a:schemeClr val="tx1"/>
                </a:solidFill>
              </a:rPr>
              <a:t>).</a:t>
            </a:r>
            <a:endParaRPr lang="es-CO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s-CO" b="1" dirty="0" smtClean="0">
                <a:solidFill>
                  <a:schemeClr val="tx1"/>
                </a:solidFill>
              </a:rPr>
              <a:t>Fase </a:t>
            </a:r>
            <a:r>
              <a:rPr lang="es-CO" b="1" dirty="0">
                <a:solidFill>
                  <a:schemeClr val="tx1"/>
                </a:solidFill>
              </a:rPr>
              <a:t>5. </a:t>
            </a:r>
            <a:r>
              <a:rPr lang="es-CO" dirty="0">
                <a:solidFill>
                  <a:schemeClr val="tx1"/>
                </a:solidFill>
              </a:rPr>
              <a:t>Detección de conflictos (Serial</a:t>
            </a:r>
            <a:r>
              <a:rPr lang="es-CO" dirty="0" smtClean="0">
                <a:solidFill>
                  <a:schemeClr val="tx1"/>
                </a:solidFill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s-CO" b="1" dirty="0" smtClean="0">
                <a:solidFill>
                  <a:schemeClr val="tx1"/>
                </a:solidFill>
              </a:rPr>
              <a:t>Fase </a:t>
            </a:r>
            <a:r>
              <a:rPr lang="es-CO" b="1" dirty="0">
                <a:solidFill>
                  <a:schemeClr val="tx1"/>
                </a:solidFill>
              </a:rPr>
              <a:t>6. </a:t>
            </a:r>
            <a:r>
              <a:rPr lang="es-CO" dirty="0">
                <a:solidFill>
                  <a:schemeClr val="tx1"/>
                </a:solidFill>
              </a:rPr>
              <a:t>Solución de conflictos (Serial).</a:t>
            </a: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28771"/>
              </p:ext>
            </p:extLst>
          </p:nvPr>
        </p:nvGraphicFramePr>
        <p:xfrm>
          <a:off x="1206981" y="5157192"/>
          <a:ext cx="4013091" cy="502037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191102"/>
                <a:gridCol w="366492"/>
                <a:gridCol w="366492"/>
                <a:gridCol w="366492"/>
                <a:gridCol w="366492"/>
                <a:gridCol w="366492"/>
                <a:gridCol w="366492"/>
                <a:gridCol w="366492"/>
                <a:gridCol w="256545"/>
              </a:tblGrid>
              <a:tr h="3774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Identificador: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0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1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2</a:t>
                      </a:r>
                      <a:endParaRPr lang="es-CO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3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4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5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6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…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</a:tr>
              <a:tr h="2566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Segmento: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1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2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 smtClean="0">
                          <a:effectLst/>
                        </a:rPr>
                        <a:t>3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…</a:t>
                      </a:r>
                      <a:endParaRPr lang="es-CO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611560" y="5810215"/>
            <a:ext cx="8322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tx1"/>
                </a:solidFill>
              </a:rPr>
              <a:t>Fase 2, Fase 3 y Fase 6: </a:t>
            </a:r>
            <a:r>
              <a:rPr lang="es-CO" dirty="0" smtClean="0">
                <a:solidFill>
                  <a:schemeClr val="tx1"/>
                </a:solidFill>
              </a:rPr>
              <a:t>Selección de celda vecina que se acerque mas a la siguiente meta local y no tenga colisiones.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11560" y="6372036"/>
            <a:ext cx="743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tx1"/>
                </a:solidFill>
              </a:rPr>
              <a:t>Fase 3 y Fase 5:</a:t>
            </a:r>
            <a:r>
              <a:rPr lang="es-CO" dirty="0" smtClean="0">
                <a:solidFill>
                  <a:schemeClr val="tx1"/>
                </a:solidFill>
              </a:rPr>
              <a:t> Detección de otra entidad ocupando la misma celda.</a:t>
            </a:r>
            <a:endParaRPr lang="es-CO" dirty="0">
              <a:solidFill>
                <a:schemeClr val="tx1"/>
              </a:solidFill>
            </a:endParaRPr>
          </a:p>
        </p:txBody>
      </p:sp>
      <p:grpSp>
        <p:nvGrpSpPr>
          <p:cNvPr id="12" name="11 Grupo"/>
          <p:cNvGrpSpPr/>
          <p:nvPr/>
        </p:nvGrpSpPr>
        <p:grpSpPr>
          <a:xfrm>
            <a:off x="5220072" y="1772856"/>
            <a:ext cx="3785844" cy="2490012"/>
            <a:chOff x="5220072" y="2132896"/>
            <a:chExt cx="3785844" cy="2490012"/>
          </a:xfrm>
        </p:grpSpPr>
        <p:grpSp>
          <p:nvGrpSpPr>
            <p:cNvPr id="10" name="9 Grupo"/>
            <p:cNvGrpSpPr/>
            <p:nvPr/>
          </p:nvGrpSpPr>
          <p:grpSpPr>
            <a:xfrm>
              <a:off x="5220075" y="2132896"/>
              <a:ext cx="3785841" cy="360000"/>
              <a:chOff x="5322663" y="2564944"/>
              <a:chExt cx="3785841" cy="360000"/>
            </a:xfrm>
          </p:grpSpPr>
          <p:sp>
            <p:nvSpPr>
              <p:cNvPr id="18" name="17 Rectángulo redondeado"/>
              <p:cNvSpPr/>
              <p:nvPr/>
            </p:nvSpPr>
            <p:spPr bwMode="auto">
              <a:xfrm>
                <a:off x="5322663" y="2564944"/>
                <a:ext cx="3785841" cy="360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s-CO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5" name="24 Rectángulo redondeado"/>
              <p:cNvSpPr/>
              <p:nvPr/>
            </p:nvSpPr>
            <p:spPr bwMode="auto">
              <a:xfrm>
                <a:off x="6312891" y="2600944"/>
                <a:ext cx="792085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kumimoji="0" lang="es-CO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CO" sz="1000" dirty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2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6" name="25 Rectángulo redondeado"/>
              <p:cNvSpPr/>
              <p:nvPr/>
            </p:nvSpPr>
            <p:spPr bwMode="auto">
              <a:xfrm>
                <a:off x="8231340" y="2600944"/>
                <a:ext cx="792000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lang="es-CO" sz="1000" dirty="0" err="1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N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7" name="26 Rectángulo redondeado"/>
              <p:cNvSpPr/>
              <p:nvPr/>
            </p:nvSpPr>
            <p:spPr bwMode="auto">
              <a:xfrm>
                <a:off x="5436096" y="2600944"/>
                <a:ext cx="792085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kumimoji="0" lang="es-CO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CO" sz="10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1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28" name="27 Rectángulo redondeado"/>
              <p:cNvSpPr/>
              <p:nvPr/>
            </p:nvSpPr>
            <p:spPr bwMode="auto">
              <a:xfrm>
                <a:off x="7452320" y="2600944"/>
                <a:ext cx="460631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lang="es-CO" sz="10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…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29" name="28 Grupo"/>
            <p:cNvGrpSpPr/>
            <p:nvPr/>
          </p:nvGrpSpPr>
          <p:grpSpPr>
            <a:xfrm>
              <a:off x="5220075" y="2549830"/>
              <a:ext cx="3785841" cy="360000"/>
              <a:chOff x="5322663" y="2564944"/>
              <a:chExt cx="3785841" cy="360000"/>
            </a:xfrm>
          </p:grpSpPr>
          <p:sp>
            <p:nvSpPr>
              <p:cNvPr id="30" name="29 Rectángulo redondeado"/>
              <p:cNvSpPr/>
              <p:nvPr/>
            </p:nvSpPr>
            <p:spPr bwMode="auto">
              <a:xfrm>
                <a:off x="5322663" y="2564944"/>
                <a:ext cx="3785841" cy="360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s-CO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1" name="30 Rectángulo redondeado"/>
              <p:cNvSpPr/>
              <p:nvPr/>
            </p:nvSpPr>
            <p:spPr bwMode="auto">
              <a:xfrm>
                <a:off x="6312891" y="2600944"/>
                <a:ext cx="792085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kumimoji="0" lang="es-CO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CO" sz="1000" dirty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2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2" name="31 Rectángulo redondeado"/>
              <p:cNvSpPr/>
              <p:nvPr/>
            </p:nvSpPr>
            <p:spPr bwMode="auto">
              <a:xfrm>
                <a:off x="8231340" y="2600944"/>
                <a:ext cx="792000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lang="es-CO" sz="1000" dirty="0" err="1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N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3" name="32 Rectángulo redondeado"/>
              <p:cNvSpPr/>
              <p:nvPr/>
            </p:nvSpPr>
            <p:spPr bwMode="auto">
              <a:xfrm>
                <a:off x="5436096" y="2600944"/>
                <a:ext cx="792085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kumimoji="0" lang="es-CO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CO" sz="10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1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4" name="33 Rectángulo redondeado"/>
              <p:cNvSpPr/>
              <p:nvPr/>
            </p:nvSpPr>
            <p:spPr bwMode="auto">
              <a:xfrm>
                <a:off x="7452320" y="2600944"/>
                <a:ext cx="460631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lang="es-CO" sz="10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…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35" name="34 Grupo"/>
            <p:cNvGrpSpPr/>
            <p:nvPr/>
          </p:nvGrpSpPr>
          <p:grpSpPr>
            <a:xfrm>
              <a:off x="5220074" y="2974321"/>
              <a:ext cx="3785841" cy="360000"/>
              <a:chOff x="5322663" y="2564944"/>
              <a:chExt cx="3785841" cy="360000"/>
            </a:xfrm>
          </p:grpSpPr>
          <p:sp>
            <p:nvSpPr>
              <p:cNvPr id="36" name="35 Rectángulo redondeado"/>
              <p:cNvSpPr/>
              <p:nvPr/>
            </p:nvSpPr>
            <p:spPr bwMode="auto">
              <a:xfrm>
                <a:off x="5322663" y="2564944"/>
                <a:ext cx="3785841" cy="360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s-CO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39" name="38 Rectángulo redondeado"/>
              <p:cNvSpPr/>
              <p:nvPr/>
            </p:nvSpPr>
            <p:spPr bwMode="auto">
              <a:xfrm>
                <a:off x="5436096" y="2600944"/>
                <a:ext cx="792085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kumimoji="0" lang="es-CO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CO" sz="10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1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41" name="40 Grupo"/>
            <p:cNvGrpSpPr/>
            <p:nvPr/>
          </p:nvGrpSpPr>
          <p:grpSpPr>
            <a:xfrm>
              <a:off x="5220073" y="3398812"/>
              <a:ext cx="3785841" cy="360000"/>
              <a:chOff x="5322663" y="2564944"/>
              <a:chExt cx="3785841" cy="360000"/>
            </a:xfrm>
          </p:grpSpPr>
          <p:sp>
            <p:nvSpPr>
              <p:cNvPr id="42" name="41 Rectángulo redondeado"/>
              <p:cNvSpPr/>
              <p:nvPr/>
            </p:nvSpPr>
            <p:spPr bwMode="auto">
              <a:xfrm>
                <a:off x="5322663" y="2564944"/>
                <a:ext cx="3785841" cy="360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s-CO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3" name="42 Rectángulo redondeado"/>
              <p:cNvSpPr/>
              <p:nvPr/>
            </p:nvSpPr>
            <p:spPr bwMode="auto">
              <a:xfrm>
                <a:off x="6312891" y="2600944"/>
                <a:ext cx="792085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kumimoji="0" lang="es-CO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CO" sz="1000" dirty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2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4" name="43 Rectángulo redondeado"/>
              <p:cNvSpPr/>
              <p:nvPr/>
            </p:nvSpPr>
            <p:spPr bwMode="auto">
              <a:xfrm>
                <a:off x="8231340" y="2600944"/>
                <a:ext cx="792000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lang="es-CO" sz="1000" dirty="0" err="1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N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5" name="44 Rectángulo redondeado"/>
              <p:cNvSpPr/>
              <p:nvPr/>
            </p:nvSpPr>
            <p:spPr bwMode="auto">
              <a:xfrm>
                <a:off x="5436096" y="2600944"/>
                <a:ext cx="792085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kumimoji="0" lang="es-CO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CO" sz="10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1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46" name="45 Rectángulo redondeado"/>
              <p:cNvSpPr/>
              <p:nvPr/>
            </p:nvSpPr>
            <p:spPr bwMode="auto">
              <a:xfrm>
                <a:off x="7452320" y="2600944"/>
                <a:ext cx="460631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lang="es-CO" sz="10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…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47" name="46 Grupo"/>
            <p:cNvGrpSpPr/>
            <p:nvPr/>
          </p:nvGrpSpPr>
          <p:grpSpPr>
            <a:xfrm>
              <a:off x="5220073" y="3830820"/>
              <a:ext cx="3785841" cy="360000"/>
              <a:chOff x="5322663" y="2564944"/>
              <a:chExt cx="3785841" cy="360000"/>
            </a:xfrm>
          </p:grpSpPr>
          <p:sp>
            <p:nvSpPr>
              <p:cNvPr id="48" name="47 Rectángulo redondeado"/>
              <p:cNvSpPr/>
              <p:nvPr/>
            </p:nvSpPr>
            <p:spPr bwMode="auto">
              <a:xfrm>
                <a:off x="5322663" y="2564944"/>
                <a:ext cx="3785841" cy="360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s-CO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51" name="50 Rectángulo redondeado"/>
              <p:cNvSpPr/>
              <p:nvPr/>
            </p:nvSpPr>
            <p:spPr bwMode="auto">
              <a:xfrm>
                <a:off x="5436096" y="2600944"/>
                <a:ext cx="792085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kumimoji="0" lang="es-CO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CO" sz="10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1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  <p:grpSp>
          <p:nvGrpSpPr>
            <p:cNvPr id="53" name="52 Grupo"/>
            <p:cNvGrpSpPr/>
            <p:nvPr/>
          </p:nvGrpSpPr>
          <p:grpSpPr>
            <a:xfrm>
              <a:off x="5220072" y="4262908"/>
              <a:ext cx="3785841" cy="360000"/>
              <a:chOff x="5322663" y="2564944"/>
              <a:chExt cx="3785841" cy="360000"/>
            </a:xfrm>
          </p:grpSpPr>
          <p:sp>
            <p:nvSpPr>
              <p:cNvPr id="54" name="53 Rectángulo redondeado"/>
              <p:cNvSpPr/>
              <p:nvPr/>
            </p:nvSpPr>
            <p:spPr bwMode="auto">
              <a:xfrm>
                <a:off x="5322663" y="2564944"/>
                <a:ext cx="3785841" cy="360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s-CO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57" name="56 Rectángulo redondeado"/>
              <p:cNvSpPr/>
              <p:nvPr/>
            </p:nvSpPr>
            <p:spPr bwMode="auto">
              <a:xfrm>
                <a:off x="5436096" y="2600944"/>
                <a:ext cx="792085" cy="288000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r>
                  <a:rPr kumimoji="0" lang="es-CO" sz="1000" b="0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Thread</a:t>
                </a:r>
                <a:r>
                  <a:rPr kumimoji="0" lang="es-CO" sz="1000" b="0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Arial" charset="0"/>
                    <a:cs typeface="Arial" charset="0"/>
                  </a:rPr>
                  <a:t> </a:t>
                </a:r>
                <a:r>
                  <a:rPr lang="es-CO" sz="1000" dirty="0" smtClean="0">
                    <a:solidFill>
                      <a:schemeClr val="bg1"/>
                    </a:solidFill>
                    <a:latin typeface="Arial" charset="0"/>
                    <a:cs typeface="Arial" charset="0"/>
                  </a:rPr>
                  <a:t>1</a:t>
                </a:r>
                <a:endPara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</p:grpSp>
      </p:grpSp>
      <p:sp>
        <p:nvSpPr>
          <p:cNvPr id="13" name="12 CuadroTexto"/>
          <p:cNvSpPr txBox="1"/>
          <p:nvPr/>
        </p:nvSpPr>
        <p:spPr>
          <a:xfrm>
            <a:off x="611560" y="465313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tx1"/>
                </a:solidFill>
              </a:rPr>
              <a:t>Fase 1: </a:t>
            </a:r>
            <a:r>
              <a:rPr lang="es-CO" dirty="0" smtClean="0">
                <a:solidFill>
                  <a:schemeClr val="tx1"/>
                </a:solidFill>
              </a:rPr>
              <a:t>realizado con segmentos: </a:t>
            </a:r>
            <a:endParaRPr lang="es-CO" dirty="0">
              <a:solidFill>
                <a:schemeClr val="tx1"/>
              </a:solidFill>
            </a:endParaRPr>
          </a:p>
        </p:txBody>
      </p:sp>
      <p:graphicFrame>
        <p:nvGraphicFramePr>
          <p:cNvPr id="59" name="5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843505"/>
              </p:ext>
            </p:extLst>
          </p:nvPr>
        </p:nvGraphicFramePr>
        <p:xfrm>
          <a:off x="6417904" y="4653136"/>
          <a:ext cx="1178432" cy="1134981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419290"/>
                <a:gridCol w="759142"/>
              </a:tblGrid>
              <a:tr h="25856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1" dirty="0" smtClean="0">
                          <a:effectLst/>
                        </a:rPr>
                        <a:t>Paso</a:t>
                      </a:r>
                      <a:endParaRPr lang="es-CO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200" b="1" kern="1200" dirty="0" smtClean="0">
                          <a:effectLst/>
                        </a:rPr>
                        <a:t>Segmento</a:t>
                      </a:r>
                      <a:endParaRPr lang="es-CO" sz="12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b"/>
                </a:tc>
              </a:tr>
              <a:tr h="2160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s-CO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0" dirty="0" smtClean="0">
                          <a:effectLst/>
                        </a:rPr>
                        <a:t>1</a:t>
                      </a:r>
                    </a:p>
                  </a:txBody>
                  <a:tcPr marL="44450" marR="44450" marT="0" marB="0" anchor="b"/>
                </a:tc>
              </a:tr>
              <a:tr h="1440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s-CO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0" dirty="0" smtClean="0">
                          <a:effectLst/>
                        </a:rPr>
                        <a:t>2</a:t>
                      </a:r>
                    </a:p>
                  </a:txBody>
                  <a:tcPr marL="44450" marR="44450" marT="0" marB="0" anchor="b"/>
                </a:tc>
              </a:tr>
              <a:tr h="2340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s-CO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0" dirty="0" smtClean="0">
                          <a:effectLst/>
                        </a:rPr>
                        <a:t>3</a:t>
                      </a:r>
                    </a:p>
                  </a:txBody>
                  <a:tcPr marL="44450" marR="44450" marT="0" marB="0" anchor="b"/>
                </a:tc>
              </a:tr>
              <a:tr h="2160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s-CO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200" b="0" dirty="0" smtClean="0">
                          <a:effectLst/>
                        </a:rPr>
                        <a:t>1</a:t>
                      </a: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60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27584" y="1628800"/>
            <a:ext cx="8226425" cy="496887"/>
          </a:xfrm>
        </p:spPr>
        <p:txBody>
          <a:bodyPr/>
          <a:lstStyle/>
          <a:p>
            <a:r>
              <a:rPr lang="en-CA" dirty="0" err="1" smtClean="0"/>
              <a:t>Segunda</a:t>
            </a:r>
            <a:r>
              <a:rPr lang="en-CA" dirty="0" smtClean="0"/>
              <a:t> </a:t>
            </a:r>
            <a:r>
              <a:rPr lang="en-CA" dirty="0" err="1" smtClean="0"/>
              <a:t>Implementación</a:t>
            </a:r>
            <a:r>
              <a:rPr lang="en-CA" dirty="0" smtClean="0"/>
              <a:t>: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827584" y="2420888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Fase 1. </a:t>
            </a:r>
            <a:r>
              <a:rPr lang="es-CO" dirty="0">
                <a:solidFill>
                  <a:schemeClr val="tx1"/>
                </a:solidFill>
              </a:rPr>
              <a:t>Control de velocidad (Paralelo</a:t>
            </a:r>
            <a:r>
              <a:rPr lang="es-CO" dirty="0" smtClean="0">
                <a:solidFill>
                  <a:schemeClr val="tx1"/>
                </a:solidFill>
              </a:rPr>
              <a:t>).</a:t>
            </a:r>
          </a:p>
          <a:p>
            <a:r>
              <a:rPr lang="es-CO" b="1" dirty="0" smtClean="0">
                <a:solidFill>
                  <a:schemeClr val="tx1"/>
                </a:solidFill>
              </a:rPr>
              <a:t>Fase </a:t>
            </a:r>
            <a:r>
              <a:rPr lang="es-CO" b="1" dirty="0">
                <a:solidFill>
                  <a:schemeClr val="tx1"/>
                </a:solidFill>
              </a:rPr>
              <a:t>2. </a:t>
            </a:r>
            <a:r>
              <a:rPr lang="es-CO" dirty="0">
                <a:solidFill>
                  <a:schemeClr val="tx1"/>
                </a:solidFill>
              </a:rPr>
              <a:t>Paso a la siguiente celda con detección de conflictos (Paralela</a:t>
            </a:r>
            <a:r>
              <a:rPr lang="es-CO" dirty="0" smtClean="0">
                <a:solidFill>
                  <a:schemeClr val="tx1"/>
                </a:solidFill>
              </a:rPr>
              <a:t>).</a:t>
            </a:r>
          </a:p>
          <a:p>
            <a:r>
              <a:rPr lang="es-CO" b="1" dirty="0" smtClean="0">
                <a:solidFill>
                  <a:schemeClr val="tx1"/>
                </a:solidFill>
              </a:rPr>
              <a:t>Fase </a:t>
            </a:r>
            <a:r>
              <a:rPr lang="es-CO" b="1" dirty="0">
                <a:solidFill>
                  <a:schemeClr val="tx1"/>
                </a:solidFill>
              </a:rPr>
              <a:t>3. </a:t>
            </a:r>
            <a:r>
              <a:rPr lang="es-CO" dirty="0" smtClean="0">
                <a:solidFill>
                  <a:schemeClr val="tx1"/>
                </a:solidFill>
              </a:rPr>
              <a:t>Solución de conflictos, y detección de nuevos conflictos (Paralela).</a:t>
            </a:r>
          </a:p>
          <a:p>
            <a:r>
              <a:rPr lang="es-CO" b="1" dirty="0" smtClean="0">
                <a:solidFill>
                  <a:schemeClr val="tx1"/>
                </a:solidFill>
              </a:rPr>
              <a:t>Fase </a:t>
            </a:r>
            <a:r>
              <a:rPr lang="es-CO" b="1" dirty="0">
                <a:solidFill>
                  <a:schemeClr val="tx1"/>
                </a:solidFill>
              </a:rPr>
              <a:t>4. </a:t>
            </a:r>
            <a:r>
              <a:rPr lang="es-CO" dirty="0">
                <a:solidFill>
                  <a:schemeClr val="tx1"/>
                </a:solidFill>
              </a:rPr>
              <a:t>Solución final de conflictos (Paralela).</a:t>
            </a:r>
          </a:p>
        </p:txBody>
      </p:sp>
      <p:pic>
        <p:nvPicPr>
          <p:cNvPr id="4097" name="0 Imag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4869160"/>
            <a:ext cx="5328592" cy="195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2267743" y="5585899"/>
            <a:ext cx="398016" cy="332193"/>
          </a:xfrm>
          <a:prstGeom prst="rightArrow">
            <a:avLst>
              <a:gd name="adj1" fmla="val 50000"/>
              <a:gd name="adj2" fmla="val 27397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 rot="-5400000">
            <a:off x="2515990" y="5808788"/>
            <a:ext cx="400545" cy="320975"/>
          </a:xfrm>
          <a:prstGeom prst="rightArrow">
            <a:avLst>
              <a:gd name="adj1" fmla="val 50000"/>
              <a:gd name="adj2" fmla="val 28045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3995935" y="5517233"/>
            <a:ext cx="453008" cy="351242"/>
          </a:xfrm>
          <a:prstGeom prst="rightArrow">
            <a:avLst>
              <a:gd name="adj1" fmla="val 50000"/>
              <a:gd name="adj2" fmla="val 33708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CO" sz="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20</a:t>
            </a:r>
            <a:endParaRPr kumimoji="0" lang="es-CO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 rot="-5400000">
            <a:off x="4192516" y="5901724"/>
            <a:ext cx="512853" cy="395661"/>
          </a:xfrm>
          <a:prstGeom prst="rightArrow">
            <a:avLst>
              <a:gd name="adj1" fmla="val 50000"/>
              <a:gd name="adj2" fmla="val 37654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s-CO" sz="8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8</a:t>
            </a: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1547664" y="4509120"/>
            <a:ext cx="597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Detección de conflictos en Paralelo usando Mapa de </a:t>
            </a:r>
            <a:r>
              <a:rPr lang="es-CO" dirty="0" err="1" smtClean="0">
                <a:solidFill>
                  <a:schemeClr val="tx1"/>
                </a:solidFill>
              </a:rPr>
              <a:t>IDs</a:t>
            </a:r>
            <a:endParaRPr lang="es-CO" dirty="0">
              <a:solidFill>
                <a:schemeClr val="tx1"/>
              </a:solidFill>
            </a:endParaRPr>
          </a:p>
        </p:txBody>
      </p:sp>
      <p:grpSp>
        <p:nvGrpSpPr>
          <p:cNvPr id="15" name="14 Grupo"/>
          <p:cNvGrpSpPr/>
          <p:nvPr/>
        </p:nvGrpSpPr>
        <p:grpSpPr>
          <a:xfrm>
            <a:off x="5220072" y="2473787"/>
            <a:ext cx="3785841" cy="360000"/>
            <a:chOff x="5322663" y="2564944"/>
            <a:chExt cx="3785841" cy="360000"/>
          </a:xfrm>
        </p:grpSpPr>
        <p:sp>
          <p:nvSpPr>
            <p:cNvPr id="37" name="36 Rectángulo redondeado"/>
            <p:cNvSpPr/>
            <p:nvPr/>
          </p:nvSpPr>
          <p:spPr bwMode="auto">
            <a:xfrm>
              <a:off x="5322663" y="2564944"/>
              <a:ext cx="3785841" cy="360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8" name="37 Rectángulo redondeado"/>
            <p:cNvSpPr/>
            <p:nvPr/>
          </p:nvSpPr>
          <p:spPr bwMode="auto">
            <a:xfrm>
              <a:off x="6312891" y="2600944"/>
              <a:ext cx="792085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s-CO" sz="10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2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9" name="38 Rectángulo redondeado"/>
            <p:cNvSpPr/>
            <p:nvPr/>
          </p:nvSpPr>
          <p:spPr bwMode="auto">
            <a:xfrm>
              <a:off x="8231340" y="2600944"/>
              <a:ext cx="792000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lang="es-CO" sz="1000" dirty="0" err="1">
                  <a:solidFill>
                    <a:schemeClr val="bg1"/>
                  </a:solidFill>
                  <a:latin typeface="Arial" charset="0"/>
                  <a:cs typeface="Arial" charset="0"/>
                </a:rPr>
                <a:t>N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0" name="39 Rectángulo redondeado"/>
            <p:cNvSpPr/>
            <p:nvPr/>
          </p:nvSpPr>
          <p:spPr bwMode="auto">
            <a:xfrm>
              <a:off x="5436096" y="2600944"/>
              <a:ext cx="792085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s-CO" sz="10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1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1" name="40 Rectángulo redondeado"/>
            <p:cNvSpPr/>
            <p:nvPr/>
          </p:nvSpPr>
          <p:spPr bwMode="auto">
            <a:xfrm>
              <a:off x="7452320" y="2600944"/>
              <a:ext cx="460631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s-CO" sz="10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…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5220072" y="2920949"/>
            <a:ext cx="3785841" cy="360000"/>
            <a:chOff x="5322663" y="2564944"/>
            <a:chExt cx="3785841" cy="360000"/>
          </a:xfrm>
        </p:grpSpPr>
        <p:sp>
          <p:nvSpPr>
            <p:cNvPr id="32" name="31 Rectángulo redondeado"/>
            <p:cNvSpPr/>
            <p:nvPr/>
          </p:nvSpPr>
          <p:spPr bwMode="auto">
            <a:xfrm>
              <a:off x="5322663" y="2564944"/>
              <a:ext cx="3785841" cy="360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3" name="32 Rectángulo redondeado"/>
            <p:cNvSpPr/>
            <p:nvPr/>
          </p:nvSpPr>
          <p:spPr bwMode="auto">
            <a:xfrm>
              <a:off x="6312891" y="2600944"/>
              <a:ext cx="792085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s-CO" sz="10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2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4" name="33 Rectángulo redondeado"/>
            <p:cNvSpPr/>
            <p:nvPr/>
          </p:nvSpPr>
          <p:spPr bwMode="auto">
            <a:xfrm>
              <a:off x="8231340" y="2600944"/>
              <a:ext cx="792000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lang="es-CO" sz="1000" dirty="0" err="1">
                  <a:solidFill>
                    <a:schemeClr val="bg1"/>
                  </a:solidFill>
                  <a:latin typeface="Arial" charset="0"/>
                  <a:cs typeface="Arial" charset="0"/>
                </a:rPr>
                <a:t>N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5" name="34 Rectángulo redondeado"/>
            <p:cNvSpPr/>
            <p:nvPr/>
          </p:nvSpPr>
          <p:spPr bwMode="auto">
            <a:xfrm>
              <a:off x="5436096" y="2600944"/>
              <a:ext cx="792085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s-CO" sz="10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1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6" name="35 Rectángulo redondeado"/>
            <p:cNvSpPr/>
            <p:nvPr/>
          </p:nvSpPr>
          <p:spPr bwMode="auto">
            <a:xfrm>
              <a:off x="7452320" y="2600944"/>
              <a:ext cx="460631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s-CO" sz="10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…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18" name="17 Grupo"/>
          <p:cNvGrpSpPr/>
          <p:nvPr/>
        </p:nvGrpSpPr>
        <p:grpSpPr>
          <a:xfrm>
            <a:off x="5220070" y="3841979"/>
            <a:ext cx="3785841" cy="360000"/>
            <a:chOff x="5322663" y="2564944"/>
            <a:chExt cx="3785841" cy="360000"/>
          </a:xfrm>
        </p:grpSpPr>
        <p:sp>
          <p:nvSpPr>
            <p:cNvPr id="25" name="24 Rectángulo redondeado"/>
            <p:cNvSpPr/>
            <p:nvPr/>
          </p:nvSpPr>
          <p:spPr bwMode="auto">
            <a:xfrm>
              <a:off x="5322663" y="2564944"/>
              <a:ext cx="3785841" cy="360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6" name="25 Rectángulo redondeado"/>
            <p:cNvSpPr/>
            <p:nvPr/>
          </p:nvSpPr>
          <p:spPr bwMode="auto">
            <a:xfrm>
              <a:off x="6312891" y="2600944"/>
              <a:ext cx="792085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s-CO" sz="10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2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7" name="26 Rectángulo redondeado"/>
            <p:cNvSpPr/>
            <p:nvPr/>
          </p:nvSpPr>
          <p:spPr bwMode="auto">
            <a:xfrm>
              <a:off x="8231340" y="2600944"/>
              <a:ext cx="792000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lang="es-CO" sz="1000" dirty="0" err="1">
                  <a:solidFill>
                    <a:schemeClr val="bg1"/>
                  </a:solidFill>
                  <a:latin typeface="Arial" charset="0"/>
                  <a:cs typeface="Arial" charset="0"/>
                </a:rPr>
                <a:t>N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8" name="27 Rectángulo redondeado"/>
            <p:cNvSpPr/>
            <p:nvPr/>
          </p:nvSpPr>
          <p:spPr bwMode="auto">
            <a:xfrm>
              <a:off x="5436096" y="2600944"/>
              <a:ext cx="792085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s-CO" sz="10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1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9" name="28 Rectángulo redondeado"/>
            <p:cNvSpPr/>
            <p:nvPr/>
          </p:nvSpPr>
          <p:spPr bwMode="auto">
            <a:xfrm>
              <a:off x="7452320" y="2600944"/>
              <a:ext cx="460631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s-CO" sz="10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…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grpSp>
        <p:nvGrpSpPr>
          <p:cNvPr id="42" name="41 Grupo"/>
          <p:cNvGrpSpPr/>
          <p:nvPr/>
        </p:nvGrpSpPr>
        <p:grpSpPr>
          <a:xfrm>
            <a:off x="5220069" y="3394777"/>
            <a:ext cx="3785841" cy="360000"/>
            <a:chOff x="5322663" y="2564944"/>
            <a:chExt cx="3785841" cy="360000"/>
          </a:xfrm>
        </p:grpSpPr>
        <p:sp>
          <p:nvSpPr>
            <p:cNvPr id="43" name="42 Rectángulo redondeado"/>
            <p:cNvSpPr/>
            <p:nvPr/>
          </p:nvSpPr>
          <p:spPr bwMode="auto">
            <a:xfrm>
              <a:off x="5322663" y="2564944"/>
              <a:ext cx="3785841" cy="360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CO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4" name="43 Rectángulo redondeado"/>
            <p:cNvSpPr/>
            <p:nvPr/>
          </p:nvSpPr>
          <p:spPr bwMode="auto">
            <a:xfrm>
              <a:off x="6312891" y="2600944"/>
              <a:ext cx="792085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s-CO" sz="10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2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5" name="44 Rectángulo redondeado"/>
            <p:cNvSpPr/>
            <p:nvPr/>
          </p:nvSpPr>
          <p:spPr bwMode="auto">
            <a:xfrm>
              <a:off x="8231340" y="2600944"/>
              <a:ext cx="792000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lang="es-CO" sz="1000" dirty="0" err="1">
                  <a:solidFill>
                    <a:schemeClr val="bg1"/>
                  </a:solidFill>
                  <a:latin typeface="Arial" charset="0"/>
                  <a:cs typeface="Arial" charset="0"/>
                </a:rPr>
                <a:t>N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6" name="45 Rectángulo redondeado"/>
            <p:cNvSpPr/>
            <p:nvPr/>
          </p:nvSpPr>
          <p:spPr bwMode="auto">
            <a:xfrm>
              <a:off x="5436096" y="2600944"/>
              <a:ext cx="792085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kumimoji="0" lang="es-CO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Thread</a:t>
              </a:r>
              <a:r>
                <a:rPr kumimoji="0" lang="es-CO" sz="10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  <a:cs typeface="Arial" charset="0"/>
                </a:rPr>
                <a:t> </a:t>
              </a:r>
              <a:r>
                <a:rPr lang="es-CO" sz="10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1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7" name="46 Rectángulo redondeado"/>
            <p:cNvSpPr/>
            <p:nvPr/>
          </p:nvSpPr>
          <p:spPr bwMode="auto">
            <a:xfrm>
              <a:off x="7452320" y="2600944"/>
              <a:ext cx="460631" cy="288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r>
                <a:rPr lang="es-CO" sz="1000" dirty="0" smtClean="0">
                  <a:solidFill>
                    <a:schemeClr val="bg1"/>
                  </a:solidFill>
                  <a:latin typeface="Arial" charset="0"/>
                  <a:cs typeface="Arial" charset="0"/>
                </a:rPr>
                <a:t>…</a:t>
              </a:r>
              <a:endParaRPr kumimoji="0" lang="es-CO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80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3600000" cy="3162676"/>
          </a:xfrm>
          <a:prstGeom prst="rect">
            <a:avLst/>
          </a:prstGeom>
        </p:spPr>
      </p:pic>
      <p:pic>
        <p:nvPicPr>
          <p:cNvPr id="6" name="0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43" y="2132856"/>
            <a:ext cx="3600000" cy="3162676"/>
          </a:xfrm>
          <a:prstGeom prst="rect">
            <a:avLst/>
          </a:prstGeom>
        </p:spPr>
      </p:pic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827584" y="1556792"/>
            <a:ext cx="8226425" cy="496887"/>
          </a:xfrm>
        </p:spPr>
        <p:txBody>
          <a:bodyPr/>
          <a:lstStyle/>
          <a:p>
            <a:r>
              <a:rPr lang="en-CA" dirty="0" err="1" smtClean="0"/>
              <a:t>Resultados</a:t>
            </a:r>
            <a:r>
              <a:rPr lang="en-CA" dirty="0" smtClean="0"/>
              <a:t> de la </a:t>
            </a:r>
            <a:r>
              <a:rPr lang="en-CA" dirty="0" err="1" smtClean="0"/>
              <a:t>Implementación</a:t>
            </a:r>
            <a:endParaRPr lang="en-CA" dirty="0" smtClean="0"/>
          </a:p>
        </p:txBody>
      </p:sp>
      <p:sp>
        <p:nvSpPr>
          <p:cNvPr id="2" name="1 CuadroTexto"/>
          <p:cNvSpPr txBox="1"/>
          <p:nvPr/>
        </p:nvSpPr>
        <p:spPr>
          <a:xfrm>
            <a:off x="827584" y="5373216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tx1"/>
                </a:solidFill>
              </a:rPr>
              <a:t>GPU detección de </a:t>
            </a:r>
            <a:r>
              <a:rPr lang="es-CO" dirty="0" smtClean="0">
                <a:solidFill>
                  <a:schemeClr val="tx1"/>
                </a:solidFill>
              </a:rPr>
              <a:t>conflictos serial: 		Tiempo promedio=15,38ms</a:t>
            </a:r>
            <a:endParaRPr lang="es-CO" dirty="0">
              <a:solidFill>
                <a:schemeClr val="tx1"/>
              </a:solidFill>
            </a:endParaRPr>
          </a:p>
          <a:p>
            <a:r>
              <a:rPr lang="es-CO" dirty="0">
                <a:solidFill>
                  <a:schemeClr val="tx1"/>
                </a:solidFill>
              </a:rPr>
              <a:t>								</a:t>
            </a:r>
            <a:r>
              <a:rPr lang="es-CO" dirty="0" smtClean="0">
                <a:solidFill>
                  <a:schemeClr val="tx1"/>
                </a:solidFill>
              </a:rPr>
              <a:t>	Máxima velocidad=220Km/H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GPU detección de conflictos paralelo:	Tiempo promedio=2,8ms</a:t>
            </a:r>
          </a:p>
          <a:p>
            <a:r>
              <a:rPr lang="es-CO" dirty="0">
                <a:solidFill>
                  <a:schemeClr val="tx1"/>
                </a:solidFill>
              </a:rPr>
              <a:t>	</a:t>
            </a:r>
            <a:r>
              <a:rPr lang="es-CO" dirty="0" smtClean="0">
                <a:solidFill>
                  <a:schemeClr val="tx1"/>
                </a:solidFill>
              </a:rPr>
              <a:t>							</a:t>
            </a:r>
            <a:r>
              <a:rPr lang="es-CO" dirty="0">
                <a:solidFill>
                  <a:schemeClr val="tx1"/>
                </a:solidFill>
              </a:rPr>
              <a:t>	</a:t>
            </a:r>
            <a:r>
              <a:rPr lang="es-CO" dirty="0" smtClean="0">
                <a:solidFill>
                  <a:schemeClr val="tx1"/>
                </a:solidFill>
              </a:rPr>
              <a:t>Máxima velocidad=1200Km/H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6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827584" y="1562844"/>
            <a:ext cx="8226425" cy="496887"/>
          </a:xfrm>
        </p:spPr>
        <p:txBody>
          <a:bodyPr/>
          <a:lstStyle/>
          <a:p>
            <a:r>
              <a:rPr lang="en-CA" dirty="0" err="1" smtClean="0"/>
              <a:t>Resultados</a:t>
            </a:r>
            <a:r>
              <a:rPr lang="en-CA" dirty="0" smtClean="0"/>
              <a:t> de la </a:t>
            </a:r>
            <a:r>
              <a:rPr lang="en-CA" dirty="0" err="1" smtClean="0"/>
              <a:t>Implementación</a:t>
            </a:r>
            <a:endParaRPr lang="en-CA" dirty="0" smtClean="0"/>
          </a:p>
        </p:txBody>
      </p:sp>
      <p:pic>
        <p:nvPicPr>
          <p:cNvPr id="5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3599815" cy="3162300"/>
          </a:xfrm>
          <a:prstGeom prst="rect">
            <a:avLst/>
          </a:prstGeom>
        </p:spPr>
      </p:pic>
      <p:pic>
        <p:nvPicPr>
          <p:cNvPr id="6" name="0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84" y="2132856"/>
            <a:ext cx="3599815" cy="3162300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827584" y="5373216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CPU </a:t>
            </a:r>
            <a:r>
              <a:rPr lang="es-CO" dirty="0">
                <a:solidFill>
                  <a:schemeClr val="tx1"/>
                </a:solidFill>
              </a:rPr>
              <a:t>detección de </a:t>
            </a:r>
            <a:r>
              <a:rPr lang="es-CO" dirty="0" smtClean="0">
                <a:solidFill>
                  <a:schemeClr val="tx1"/>
                </a:solidFill>
              </a:rPr>
              <a:t>conflictos serial: 		Tiempo promedio=4,08ms</a:t>
            </a:r>
            <a:endParaRPr lang="es-CO" dirty="0">
              <a:solidFill>
                <a:schemeClr val="tx1"/>
              </a:solidFill>
            </a:endParaRPr>
          </a:p>
          <a:p>
            <a:r>
              <a:rPr lang="es-CO" dirty="0">
                <a:solidFill>
                  <a:schemeClr val="tx1"/>
                </a:solidFill>
              </a:rPr>
              <a:t>								</a:t>
            </a:r>
            <a:r>
              <a:rPr lang="es-CO" dirty="0" smtClean="0">
                <a:solidFill>
                  <a:schemeClr val="tx1"/>
                </a:solidFill>
              </a:rPr>
              <a:t>	Máxima velocidad=820Km/H</a:t>
            </a:r>
          </a:p>
          <a:p>
            <a:r>
              <a:rPr lang="es-CO" dirty="0" smtClean="0">
                <a:solidFill>
                  <a:schemeClr val="tx1"/>
                </a:solidFill>
              </a:rPr>
              <a:t>GPU detección de conflictos paralelo:	Tiempo promedio=2,8ms</a:t>
            </a:r>
          </a:p>
          <a:p>
            <a:r>
              <a:rPr lang="es-CO" dirty="0">
                <a:solidFill>
                  <a:schemeClr val="tx1"/>
                </a:solidFill>
              </a:rPr>
              <a:t>	</a:t>
            </a:r>
            <a:r>
              <a:rPr lang="es-CO" dirty="0" smtClean="0">
                <a:solidFill>
                  <a:schemeClr val="tx1"/>
                </a:solidFill>
              </a:rPr>
              <a:t>							</a:t>
            </a:r>
            <a:r>
              <a:rPr lang="es-CO" dirty="0">
                <a:solidFill>
                  <a:schemeClr val="tx1"/>
                </a:solidFill>
              </a:rPr>
              <a:t>	</a:t>
            </a:r>
            <a:r>
              <a:rPr lang="es-CO" dirty="0" smtClean="0">
                <a:solidFill>
                  <a:schemeClr val="tx1"/>
                </a:solidFill>
              </a:rPr>
              <a:t>Máxima velocidad=1200Km/H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37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043608" y="1412776"/>
            <a:ext cx="74168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Qué se requiere para ejecutar CUDA?</a:t>
            </a:r>
          </a:p>
          <a:p>
            <a:pPr marL="457200" indent="-457200" algn="just">
              <a:buAutoNum type="arabicParenR"/>
            </a:pP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Tener una GPU NVIDIA compatible con CUDA.</a:t>
            </a: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endParaRPr lang="es-CO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endParaRPr lang="es-CO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endParaRPr lang="es-CO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r>
              <a:rPr lang="es-ES" dirty="0" smtClean="0">
                <a:latin typeface="Arial" pitchFamily="34" charset="0"/>
                <a:cs typeface="Arial" pitchFamily="34" charset="0"/>
                <a:hlinkClick r:id="rId2"/>
              </a:rPr>
              <a:t>http://developer.nvidia.com/cuda/cuda-gpus</a:t>
            </a:r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DarkNeoBahamut\Desktop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2141585"/>
            <a:ext cx="5400000" cy="1863479"/>
          </a:xfrm>
          <a:prstGeom prst="rect">
            <a:avLst/>
          </a:prstGeom>
          <a:noFill/>
        </p:spPr>
      </p:pic>
      <p:pic>
        <p:nvPicPr>
          <p:cNvPr id="1027" name="Picture 3" descr="C:\Users\DarkNeoBahamut\Desktop\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4068651"/>
            <a:ext cx="5400000" cy="23126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title"/>
          </p:nvPr>
        </p:nvSpPr>
        <p:spPr>
          <a:xfrm>
            <a:off x="917575" y="980728"/>
            <a:ext cx="8226425" cy="496887"/>
          </a:xfrm>
        </p:spPr>
        <p:txBody>
          <a:bodyPr/>
          <a:lstStyle/>
          <a:p>
            <a:r>
              <a:rPr lang="x-none" dirty="0"/>
              <a:t>Resultado de la </a:t>
            </a:r>
            <a:r>
              <a:rPr lang="x-none" dirty="0" smtClean="0"/>
              <a:t>implementación</a:t>
            </a:r>
            <a:br>
              <a:rPr lang="x-none" dirty="0" smtClean="0"/>
            </a:br>
            <a:r>
              <a:rPr lang="x-none" dirty="0" smtClean="0">
                <a:solidFill>
                  <a:srgbClr val="7F7F7F"/>
                </a:solidFill>
              </a:rPr>
              <a:t>Un video</a:t>
            </a:r>
            <a:endParaRPr lang="en-CA" dirty="0" smtClean="0">
              <a:solidFill>
                <a:srgbClr val="7F7F7F"/>
              </a:solidFill>
            </a:endParaRPr>
          </a:p>
        </p:txBody>
      </p:sp>
      <p:pic>
        <p:nvPicPr>
          <p:cNvPr id="2" name="tesi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375460" y="1772816"/>
            <a:ext cx="8460432" cy="475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058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Trabajo </a:t>
            </a:r>
            <a:r>
              <a:rPr lang="en-CA" dirty="0" smtClean="0"/>
              <a:t>futuro</a:t>
            </a:r>
            <a:br>
              <a:rPr lang="en-CA" dirty="0" smtClean="0"/>
            </a:br>
            <a:r>
              <a:rPr lang="es-CO" dirty="0" smtClean="0">
                <a:solidFill>
                  <a:srgbClr val="7F7F7F"/>
                </a:solidFill>
              </a:rPr>
              <a:t>Problemas, limitaciones, oportunidades de mejora</a:t>
            </a:r>
          </a:p>
        </p:txBody>
      </p:sp>
      <p:sp>
        <p:nvSpPr>
          <p:cNvPr id="4100" name="2 Marcador de contenido"/>
          <p:cNvSpPr>
            <a:spLocks noGrp="1"/>
          </p:cNvSpPr>
          <p:nvPr>
            <p:ph idx="1"/>
          </p:nvPr>
        </p:nvSpPr>
        <p:spPr>
          <a:xfrm>
            <a:off x="1071563" y="2500313"/>
            <a:ext cx="7854950" cy="784671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s-CO" dirty="0"/>
              <a:t>Debido a la cantidad tan alta de entidades a veces se generan problemas leves de aglomeración en ciertas zonas de la simulación</a:t>
            </a:r>
            <a:endParaRPr lang="es-CO" dirty="0" smtClean="0"/>
          </a:p>
        </p:txBody>
      </p:sp>
      <p:pic>
        <p:nvPicPr>
          <p:cNvPr id="6146" name="0 Imag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3501008"/>
            <a:ext cx="329431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29"/>
          <p:cNvSpPr>
            <a:spLocks noChangeArrowheads="1"/>
          </p:cNvSpPr>
          <p:nvPr/>
        </p:nvSpPr>
        <p:spPr bwMode="auto">
          <a:xfrm>
            <a:off x="5004048" y="4149080"/>
            <a:ext cx="252412" cy="252413"/>
          </a:xfrm>
          <a:prstGeom prst="ellipse">
            <a:avLst/>
          </a:prstGeom>
          <a:noFill/>
          <a:ln w="31750">
            <a:solidFill>
              <a:srgbClr val="4BACC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9869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Título"/>
          <p:cNvSpPr>
            <a:spLocks noGrp="1"/>
          </p:cNvSpPr>
          <p:nvPr>
            <p:ph type="ctrTitle"/>
          </p:nvPr>
        </p:nvSpPr>
        <p:spPr>
          <a:xfrm>
            <a:off x="684213" y="2205038"/>
            <a:ext cx="7772400" cy="2736850"/>
          </a:xfrm>
        </p:spPr>
        <p:txBody>
          <a:bodyPr/>
          <a:lstStyle/>
          <a:p>
            <a:pPr algn="ctr"/>
            <a:r>
              <a:rPr lang="es-MX" dirty="0" smtClean="0"/>
              <a:t>Gracias … !</a:t>
            </a:r>
            <a:br>
              <a:rPr lang="es-MX" dirty="0" smtClean="0"/>
            </a:br>
            <a:r>
              <a:rPr lang="es-MX" dirty="0"/>
              <a:t/>
            </a:r>
            <a:br>
              <a:rPr lang="es-MX" dirty="0"/>
            </a:br>
            <a:r>
              <a:rPr lang="es-MX" smtClean="0"/>
              <a:t>Preguntas</a:t>
            </a:r>
            <a:endParaRPr lang="es-MX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</a:t>
            </a:r>
            <a:r>
              <a:rPr lang="en-CA" dirty="0" err="1" smtClean="0"/>
              <a:t>eferencias</a:t>
            </a:r>
            <a:endParaRPr lang="en-CA" dirty="0" smtClean="0"/>
          </a:p>
        </p:txBody>
      </p:sp>
      <p:sp>
        <p:nvSpPr>
          <p:cNvPr id="3" name="2 CuadroTexto"/>
          <p:cNvSpPr txBox="1"/>
          <p:nvPr/>
        </p:nvSpPr>
        <p:spPr>
          <a:xfrm>
            <a:off x="841911" y="2333685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[1] </a:t>
            </a:r>
            <a:r>
              <a:rPr lang="es-CO" dirty="0">
                <a:solidFill>
                  <a:schemeClr val="tx1"/>
                </a:solidFill>
              </a:rPr>
              <a:t>John T Hughes (2010). AIMSUN2 </a:t>
            </a:r>
            <a:r>
              <a:rPr lang="es-CO" dirty="0" err="1">
                <a:solidFill>
                  <a:schemeClr val="tx1"/>
                </a:solidFill>
              </a:rPr>
              <a:t>Simulation</a:t>
            </a:r>
            <a:r>
              <a:rPr lang="es-CO" dirty="0">
                <a:solidFill>
                  <a:schemeClr val="tx1"/>
                </a:solidFill>
              </a:rPr>
              <a:t> of a </a:t>
            </a:r>
            <a:r>
              <a:rPr lang="es-CO" dirty="0" err="1">
                <a:solidFill>
                  <a:schemeClr val="tx1"/>
                </a:solidFill>
              </a:rPr>
              <a:t>Congested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Auckland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Freeway</a:t>
            </a:r>
            <a:r>
              <a:rPr lang="es-CO" dirty="0">
                <a:solidFill>
                  <a:schemeClr val="tx1"/>
                </a:solidFill>
              </a:rPr>
              <a:t>. Nueva Zelanda.</a:t>
            </a:r>
          </a:p>
          <a:p>
            <a:r>
              <a:rPr lang="es-CO" dirty="0">
                <a:solidFill>
                  <a:schemeClr val="tx1"/>
                </a:solidFill>
              </a:rPr>
              <a:t>Disponible en:</a:t>
            </a:r>
          </a:p>
          <a:p>
            <a:r>
              <a:rPr lang="es-CO" dirty="0">
                <a:solidFill>
                  <a:schemeClr val="tx1"/>
                </a:solidFill>
              </a:rPr>
              <a:t>http://www.aimsun.com/hughes.pdf</a:t>
            </a:r>
          </a:p>
          <a:p>
            <a:endParaRPr lang="es-CO" dirty="0" smtClean="0">
              <a:solidFill>
                <a:schemeClr val="tx1"/>
              </a:solidFill>
            </a:endParaRPr>
          </a:p>
          <a:p>
            <a:r>
              <a:rPr lang="es-CO" dirty="0" smtClean="0">
                <a:solidFill>
                  <a:schemeClr val="tx1"/>
                </a:solidFill>
              </a:rPr>
              <a:t>[</a:t>
            </a:r>
            <a:r>
              <a:rPr lang="es-CO" dirty="0">
                <a:solidFill>
                  <a:schemeClr val="tx1"/>
                </a:solidFill>
              </a:rPr>
              <a:t>2</a:t>
            </a:r>
            <a:r>
              <a:rPr lang="es-CO" dirty="0" smtClean="0">
                <a:solidFill>
                  <a:schemeClr val="tx1"/>
                </a:solidFill>
              </a:rPr>
              <a:t>] </a:t>
            </a:r>
            <a:r>
              <a:rPr lang="es-CO" dirty="0" err="1">
                <a:solidFill>
                  <a:schemeClr val="tx1"/>
                </a:solidFill>
              </a:rPr>
              <a:t>Sachin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Patil,Jur</a:t>
            </a:r>
            <a:r>
              <a:rPr lang="es-CO" dirty="0">
                <a:solidFill>
                  <a:schemeClr val="tx1"/>
                </a:solidFill>
              </a:rPr>
              <a:t> van den </a:t>
            </a:r>
            <a:r>
              <a:rPr lang="es-CO" dirty="0" err="1">
                <a:solidFill>
                  <a:schemeClr val="tx1"/>
                </a:solidFill>
              </a:rPr>
              <a:t>Berg,Sean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Curtis,Ming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Lin,Dinesh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Manocha</a:t>
            </a:r>
            <a:r>
              <a:rPr lang="es-CO" dirty="0">
                <a:solidFill>
                  <a:schemeClr val="tx1"/>
                </a:solidFill>
              </a:rPr>
              <a:t>, (2010). </a:t>
            </a:r>
            <a:r>
              <a:rPr lang="es-CO" dirty="0" err="1">
                <a:solidFill>
                  <a:schemeClr val="tx1"/>
                </a:solidFill>
              </a:rPr>
              <a:t>Directing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Crowd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Simulations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Using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Navigation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Fields</a:t>
            </a:r>
            <a:r>
              <a:rPr lang="es-CO" dirty="0">
                <a:solidFill>
                  <a:schemeClr val="tx1"/>
                </a:solidFill>
              </a:rPr>
              <a:t>. IEEE </a:t>
            </a:r>
            <a:r>
              <a:rPr lang="es-CO" dirty="0" err="1">
                <a:solidFill>
                  <a:schemeClr val="tx1"/>
                </a:solidFill>
              </a:rPr>
              <a:t>Transactions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on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Visualization</a:t>
            </a:r>
            <a:r>
              <a:rPr lang="es-CO" dirty="0">
                <a:solidFill>
                  <a:schemeClr val="tx1"/>
                </a:solidFill>
              </a:rPr>
              <a:t> and </a:t>
            </a:r>
            <a:r>
              <a:rPr lang="es-CO" dirty="0" err="1">
                <a:solidFill>
                  <a:schemeClr val="tx1"/>
                </a:solidFill>
              </a:rPr>
              <a:t>Computer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Graphics</a:t>
            </a:r>
            <a:r>
              <a:rPr lang="es-CO" dirty="0">
                <a:solidFill>
                  <a:schemeClr val="tx1"/>
                </a:solidFill>
              </a:rPr>
              <a:t>.</a:t>
            </a:r>
          </a:p>
          <a:p>
            <a:endParaRPr lang="es-CO" dirty="0" smtClean="0">
              <a:solidFill>
                <a:schemeClr val="tx1"/>
              </a:solidFill>
            </a:endParaRPr>
          </a:p>
          <a:p>
            <a:r>
              <a:rPr lang="es-CO" dirty="0" smtClean="0">
                <a:solidFill>
                  <a:schemeClr val="tx1"/>
                </a:solidFill>
              </a:rPr>
              <a:t>[</a:t>
            </a:r>
            <a:r>
              <a:rPr lang="es-CO" dirty="0">
                <a:solidFill>
                  <a:schemeClr val="tx1"/>
                </a:solidFill>
              </a:rPr>
              <a:t>3] </a:t>
            </a:r>
            <a:r>
              <a:rPr lang="es-CO" dirty="0" err="1">
                <a:solidFill>
                  <a:schemeClr val="tx1"/>
                </a:solidFill>
              </a:rPr>
              <a:t>Quadstone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Paramics</a:t>
            </a:r>
            <a:r>
              <a:rPr lang="es-CO" dirty="0">
                <a:solidFill>
                  <a:schemeClr val="tx1"/>
                </a:solidFill>
              </a:rPr>
              <a:t>  (2010). </a:t>
            </a:r>
            <a:r>
              <a:rPr lang="es-CO" dirty="0" err="1">
                <a:solidFill>
                  <a:schemeClr val="tx1"/>
                </a:solidFill>
              </a:rPr>
              <a:t>Paramics</a:t>
            </a:r>
            <a:r>
              <a:rPr lang="es-CO" dirty="0">
                <a:solidFill>
                  <a:schemeClr val="tx1"/>
                </a:solidFill>
              </a:rPr>
              <a:t> (</a:t>
            </a:r>
            <a:r>
              <a:rPr lang="es-CO" dirty="0" err="1">
                <a:solidFill>
                  <a:schemeClr val="tx1"/>
                </a:solidFill>
              </a:rPr>
              <a:t>Quadstone</a:t>
            </a:r>
            <a:r>
              <a:rPr lang="es-CO" dirty="0">
                <a:solidFill>
                  <a:schemeClr val="tx1"/>
                </a:solidFill>
              </a:rPr>
              <a:t>). Reino Unido. Disponible en:</a:t>
            </a:r>
          </a:p>
          <a:p>
            <a:r>
              <a:rPr lang="es-CO" dirty="0">
                <a:solidFill>
                  <a:schemeClr val="tx1"/>
                </a:solidFill>
              </a:rPr>
              <a:t>http://</a:t>
            </a:r>
            <a:r>
              <a:rPr lang="es-CO" dirty="0" smtClean="0">
                <a:solidFill>
                  <a:schemeClr val="tx1"/>
                </a:solidFill>
              </a:rPr>
              <a:t>www.paramics-online.com/complex-junctions.php</a:t>
            </a:r>
            <a:endParaRPr lang="es-CO" dirty="0">
              <a:solidFill>
                <a:schemeClr val="tx1"/>
              </a:solidFill>
            </a:endParaRPr>
          </a:p>
          <a:p>
            <a:endParaRPr lang="es-CO" dirty="0" smtClean="0">
              <a:solidFill>
                <a:schemeClr val="tx1"/>
              </a:solidFill>
            </a:endParaRPr>
          </a:p>
          <a:p>
            <a:r>
              <a:rPr lang="es-CO" dirty="0" smtClean="0">
                <a:solidFill>
                  <a:schemeClr val="tx1"/>
                </a:solidFill>
              </a:rPr>
              <a:t>[</a:t>
            </a:r>
            <a:r>
              <a:rPr lang="es-CO" dirty="0">
                <a:solidFill>
                  <a:schemeClr val="tx1"/>
                </a:solidFill>
              </a:rPr>
              <a:t>4</a:t>
            </a:r>
            <a:r>
              <a:rPr lang="es-CO" dirty="0" smtClean="0">
                <a:solidFill>
                  <a:schemeClr val="tx1"/>
                </a:solidFill>
              </a:rPr>
              <a:t>] </a:t>
            </a:r>
            <a:r>
              <a:rPr lang="es-CO" dirty="0">
                <a:solidFill>
                  <a:schemeClr val="tx1"/>
                </a:solidFill>
              </a:rPr>
              <a:t>German A. </a:t>
            </a:r>
            <a:r>
              <a:rPr lang="es-CO" dirty="0" err="1">
                <a:solidFill>
                  <a:schemeClr val="tx1"/>
                </a:solidFill>
              </a:rPr>
              <a:t>Florez</a:t>
            </a:r>
            <a:r>
              <a:rPr lang="es-CO" dirty="0">
                <a:solidFill>
                  <a:schemeClr val="tx1"/>
                </a:solidFill>
              </a:rPr>
              <a:t> (2010). Desarrollo de visualización realista para </a:t>
            </a:r>
            <a:endParaRPr lang="es-CO" dirty="0" smtClean="0">
              <a:solidFill>
                <a:schemeClr val="tx1"/>
              </a:solidFill>
            </a:endParaRPr>
          </a:p>
          <a:p>
            <a:r>
              <a:rPr lang="es-CO" dirty="0" smtClean="0">
                <a:solidFill>
                  <a:schemeClr val="tx1"/>
                </a:solidFill>
              </a:rPr>
              <a:t>ambiente </a:t>
            </a:r>
            <a:r>
              <a:rPr lang="es-CO" dirty="0">
                <a:solidFill>
                  <a:schemeClr val="tx1"/>
                </a:solidFill>
              </a:rPr>
              <a:t>urbano en </a:t>
            </a:r>
            <a:r>
              <a:rPr lang="es-CO" dirty="0" err="1">
                <a:solidFill>
                  <a:schemeClr val="tx1"/>
                </a:solidFill>
              </a:rPr>
              <a:t>Nvidia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 err="1">
                <a:solidFill>
                  <a:schemeClr val="tx1"/>
                </a:solidFill>
              </a:rPr>
              <a:t>Scenix</a:t>
            </a:r>
            <a:r>
              <a:rPr lang="es-CO" dirty="0">
                <a:solidFill>
                  <a:schemeClr val="tx1"/>
                </a:solidFill>
              </a:rPr>
              <a:t> . Biblioteca Universidad de los Andes, Colombia.</a:t>
            </a:r>
          </a:p>
        </p:txBody>
      </p:sp>
    </p:spTree>
    <p:extLst>
      <p:ext uri="{BB962C8B-B14F-4D97-AF65-F5344CB8AC3E}">
        <p14:creationId xmlns:p14="http://schemas.microsoft.com/office/powerpoint/2010/main" val="1236656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3 Imagen" descr="Descripción: Cuda_Fig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3888432" cy="4471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059212" y="1624938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tx1"/>
                </a:solidFill>
              </a:rPr>
              <a:t>Modelo de hilos de CUDA</a:t>
            </a:r>
          </a:p>
        </p:txBody>
      </p:sp>
      <p:sp>
        <p:nvSpPr>
          <p:cNvPr id="2" name="1 Rectángulo"/>
          <p:cNvSpPr/>
          <p:nvPr/>
        </p:nvSpPr>
        <p:spPr>
          <a:xfrm>
            <a:off x="4592737" y="2276872"/>
            <a:ext cx="439248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 cada </a:t>
            </a:r>
            <a:r>
              <a:rPr lang="es-ES" dirty="0" err="1">
                <a:solidFill>
                  <a:schemeClr val="tx1"/>
                </a:solidFill>
              </a:rPr>
              <a:t>Kernel</a:t>
            </a:r>
            <a:r>
              <a:rPr lang="es-ES" dirty="0">
                <a:solidFill>
                  <a:schemeClr val="tx1"/>
                </a:solidFill>
              </a:rPr>
              <a:t> se le asigna una Grilla; cada Grilla contiene una serie de Bloques; y cada Bloque contiene un conjunto de hilos (512 máximo por bloque</a:t>
            </a:r>
            <a:r>
              <a:rPr lang="es-ES" dirty="0" smtClean="0">
                <a:solidFill>
                  <a:schemeClr val="tx1"/>
                </a:solidFill>
              </a:rPr>
              <a:t>).</a:t>
            </a:r>
            <a:endParaRPr lang="es-CO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Es posible tener un máximo de 8 bloques de activos por cada multiprocesador </a:t>
            </a:r>
            <a:r>
              <a:rPr lang="es-ES" dirty="0" err="1">
                <a:solidFill>
                  <a:schemeClr val="tx1"/>
                </a:solidFill>
              </a:rPr>
              <a:t>stream</a:t>
            </a:r>
            <a:r>
              <a:rPr lang="es-ES" dirty="0">
                <a:solidFill>
                  <a:schemeClr val="tx1"/>
                </a:solidFill>
              </a:rPr>
              <a:t> o un máximo de 24 </a:t>
            </a:r>
            <a:r>
              <a:rPr lang="es-ES" dirty="0" err="1">
                <a:solidFill>
                  <a:schemeClr val="tx1"/>
                </a:solidFill>
              </a:rPr>
              <a:t>warps</a:t>
            </a:r>
            <a:r>
              <a:rPr lang="es-ES" dirty="0">
                <a:solidFill>
                  <a:schemeClr val="tx1"/>
                </a:solidFill>
              </a:rPr>
              <a:t> activos (un </a:t>
            </a:r>
            <a:r>
              <a:rPr lang="es-ES" dirty="0" err="1">
                <a:solidFill>
                  <a:schemeClr val="tx1"/>
                </a:solidFill>
              </a:rPr>
              <a:t>warp</a:t>
            </a:r>
            <a:r>
              <a:rPr lang="es-ES" dirty="0">
                <a:solidFill>
                  <a:schemeClr val="tx1"/>
                </a:solidFill>
              </a:rPr>
              <a:t> es un conjunto de hilos que son ejecutados físicamente de forma paralela) por cada multiprocesador </a:t>
            </a:r>
            <a:r>
              <a:rPr lang="es-ES" dirty="0" err="1">
                <a:solidFill>
                  <a:schemeClr val="tx1"/>
                </a:solidFill>
              </a:rPr>
              <a:t>stream</a:t>
            </a:r>
            <a:r>
              <a:rPr lang="es-ES" dirty="0">
                <a:solidFill>
                  <a:schemeClr val="tx1"/>
                </a:solidFill>
              </a:rPr>
              <a:t>. Con 32 hilos por </a:t>
            </a:r>
            <a:r>
              <a:rPr lang="es-ES" dirty="0" err="1">
                <a:solidFill>
                  <a:schemeClr val="tx1"/>
                </a:solidFill>
              </a:rPr>
              <a:t>warp</a:t>
            </a:r>
            <a:r>
              <a:rPr lang="es-ES" dirty="0">
                <a:solidFill>
                  <a:schemeClr val="tx1"/>
                </a:solidFill>
              </a:rPr>
              <a:t>, tenemos máximo de </a:t>
            </a:r>
            <a:r>
              <a:rPr lang="es-ES" dirty="0" smtClean="0">
                <a:solidFill>
                  <a:schemeClr val="tx1"/>
                </a:solidFill>
              </a:rPr>
              <a:t>768.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5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6"/>
          <p:cNvGrpSpPr>
            <a:grpSpLocks/>
          </p:cNvGrpSpPr>
          <p:nvPr/>
        </p:nvGrpSpPr>
        <p:grpSpPr bwMode="auto">
          <a:xfrm>
            <a:off x="4381502" y="1062037"/>
            <a:ext cx="4537076" cy="3963987"/>
            <a:chOff x="2880" y="1103"/>
            <a:chExt cx="2858" cy="2497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403" y="1103"/>
              <a:ext cx="2335" cy="2497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charset="0"/>
                </a:rPr>
                <a:t>Grid</a:t>
              </a: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3441" y="2847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charset="0"/>
                </a:rPr>
                <a:t>Global Memory</a:t>
              </a:r>
              <a:endParaRPr lang="en-US" sz="12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3434" y="1414"/>
              <a:ext cx="1116" cy="1361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charset="0"/>
                </a:rPr>
                <a:t>Block (0, 0)</a:t>
              </a: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3465" y="1735"/>
              <a:ext cx="1060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Shared Memory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3459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Thread (0, 0)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459" y="2052"/>
              <a:ext cx="392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3912" y="1956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V="1">
              <a:off x="3655" y="2237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3836" y="2693"/>
              <a:ext cx="0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4008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Thread (1, 0)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16" name="Text Box 27"/>
            <p:cNvSpPr txBox="1">
              <a:spLocks noChangeArrowheads="1"/>
            </p:cNvSpPr>
            <p:nvPr/>
          </p:nvSpPr>
          <p:spPr bwMode="auto">
            <a:xfrm>
              <a:off x="4008" y="2052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17" name="Line 28"/>
            <p:cNvSpPr>
              <a:spLocks noChangeShapeType="1"/>
            </p:cNvSpPr>
            <p:nvPr/>
          </p:nvSpPr>
          <p:spPr bwMode="auto">
            <a:xfrm flipV="1">
              <a:off x="4460" y="1956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18" name="Line 29"/>
            <p:cNvSpPr>
              <a:spLocks noChangeShapeType="1"/>
            </p:cNvSpPr>
            <p:nvPr/>
          </p:nvSpPr>
          <p:spPr bwMode="auto">
            <a:xfrm flipV="1">
              <a:off x="4204" y="2237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19" name="Line 31"/>
            <p:cNvSpPr>
              <a:spLocks noChangeShapeType="1"/>
            </p:cNvSpPr>
            <p:nvPr/>
          </p:nvSpPr>
          <p:spPr bwMode="auto">
            <a:xfrm>
              <a:off x="4385" y="2693"/>
              <a:ext cx="0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20" name="Text Box 35"/>
            <p:cNvSpPr txBox="1">
              <a:spLocks noChangeArrowheads="1"/>
            </p:cNvSpPr>
            <p:nvPr/>
          </p:nvSpPr>
          <p:spPr bwMode="auto">
            <a:xfrm>
              <a:off x="4591" y="1414"/>
              <a:ext cx="1116" cy="1361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charset="0"/>
                </a:rPr>
                <a:t>Block (1, 0)</a:t>
              </a:r>
              <a:endParaRPr lang="en-US" sz="18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21" name="Text Box 36"/>
            <p:cNvSpPr txBox="1">
              <a:spLocks noChangeArrowheads="1"/>
            </p:cNvSpPr>
            <p:nvPr/>
          </p:nvSpPr>
          <p:spPr bwMode="auto">
            <a:xfrm>
              <a:off x="4621" y="1735"/>
              <a:ext cx="1061" cy="22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91440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Shared Memory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22" name="Text Box 39"/>
            <p:cNvSpPr txBox="1">
              <a:spLocks noChangeArrowheads="1"/>
            </p:cNvSpPr>
            <p:nvPr/>
          </p:nvSpPr>
          <p:spPr bwMode="auto">
            <a:xfrm>
              <a:off x="4616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Thread (0, 0)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23" name="Text Box 40"/>
            <p:cNvSpPr txBox="1">
              <a:spLocks noChangeArrowheads="1"/>
            </p:cNvSpPr>
            <p:nvPr/>
          </p:nvSpPr>
          <p:spPr bwMode="auto">
            <a:xfrm>
              <a:off x="4616" y="2052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 flipV="1">
              <a:off x="5068" y="1956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V="1">
              <a:off x="4812" y="2237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26" name="Line 44"/>
            <p:cNvSpPr>
              <a:spLocks noChangeShapeType="1"/>
            </p:cNvSpPr>
            <p:nvPr/>
          </p:nvSpPr>
          <p:spPr bwMode="auto">
            <a:xfrm>
              <a:off x="4993" y="2693"/>
              <a:ext cx="0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27" name="Text Box 49"/>
            <p:cNvSpPr txBox="1">
              <a:spLocks noChangeArrowheads="1"/>
            </p:cNvSpPr>
            <p:nvPr/>
          </p:nvSpPr>
          <p:spPr bwMode="auto">
            <a:xfrm>
              <a:off x="5165" y="2383"/>
              <a:ext cx="517" cy="307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146304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Thread (1, 0)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28" name="Text Box 50"/>
            <p:cNvSpPr txBox="1">
              <a:spLocks noChangeArrowheads="1"/>
            </p:cNvSpPr>
            <p:nvPr/>
          </p:nvSpPr>
          <p:spPr bwMode="auto">
            <a:xfrm>
              <a:off x="5165" y="2052"/>
              <a:ext cx="391" cy="1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1000" b="1">
                  <a:solidFill>
                    <a:srgbClr val="003300"/>
                  </a:solidFill>
                  <a:latin typeface="Arial" charset="0"/>
                </a:rPr>
                <a:t>Registers</a:t>
              </a:r>
              <a:endParaRPr lang="en-US" sz="10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29" name="Line 51"/>
            <p:cNvSpPr>
              <a:spLocks noChangeShapeType="1"/>
            </p:cNvSpPr>
            <p:nvPr/>
          </p:nvSpPr>
          <p:spPr bwMode="auto">
            <a:xfrm flipV="1">
              <a:off x="5617" y="1956"/>
              <a:ext cx="2" cy="4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30" name="Line 52"/>
            <p:cNvSpPr>
              <a:spLocks noChangeShapeType="1"/>
            </p:cNvSpPr>
            <p:nvPr/>
          </p:nvSpPr>
          <p:spPr bwMode="auto">
            <a:xfrm flipV="1">
              <a:off x="5360" y="2237"/>
              <a:ext cx="0" cy="1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31" name="Line 54"/>
            <p:cNvSpPr>
              <a:spLocks noChangeShapeType="1"/>
            </p:cNvSpPr>
            <p:nvPr/>
          </p:nvSpPr>
          <p:spPr bwMode="auto">
            <a:xfrm>
              <a:off x="5542" y="2693"/>
              <a:ext cx="0" cy="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32" name="Text Box 58"/>
            <p:cNvSpPr txBox="1">
              <a:spLocks noChangeArrowheads="1"/>
            </p:cNvSpPr>
            <p:nvPr/>
          </p:nvSpPr>
          <p:spPr bwMode="auto">
            <a:xfrm>
              <a:off x="2880" y="2844"/>
              <a:ext cx="355" cy="51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charset="0"/>
                </a:rPr>
                <a:t>Host</a:t>
              </a:r>
            </a:p>
          </p:txBody>
        </p:sp>
        <p:sp>
          <p:nvSpPr>
            <p:cNvPr id="33" name="Line 60"/>
            <p:cNvSpPr>
              <a:spLocks noChangeShapeType="1"/>
            </p:cNvSpPr>
            <p:nvPr/>
          </p:nvSpPr>
          <p:spPr bwMode="auto">
            <a:xfrm flipV="1">
              <a:off x="3235" y="2978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3441" y="3168"/>
              <a:ext cx="2271" cy="26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rgbClr val="003300"/>
                  </a:solidFill>
                  <a:latin typeface="Arial" charset="0"/>
                </a:rPr>
                <a:t>Constant Memory</a:t>
              </a:r>
              <a:endParaRPr lang="en-US" sz="1200">
                <a:solidFill>
                  <a:srgbClr val="003300"/>
                </a:solidFill>
                <a:latin typeface="Arial" charset="0"/>
              </a:endParaRPr>
            </a:p>
          </p:txBody>
        </p:sp>
        <p:sp>
          <p:nvSpPr>
            <p:cNvPr id="35" name="Line 60"/>
            <p:cNvSpPr>
              <a:spLocks noChangeShapeType="1"/>
            </p:cNvSpPr>
            <p:nvPr/>
          </p:nvSpPr>
          <p:spPr bwMode="auto">
            <a:xfrm flipV="1">
              <a:off x="3235" y="3264"/>
              <a:ext cx="1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Palatino" pitchFamily="18" charset="0"/>
                  <a:ea typeface="+mn-ea"/>
                  <a:cs typeface="+mn-cs"/>
                </a:defRPr>
              </a:lvl9pPr>
            </a:lstStyle>
            <a:p>
              <a:endParaRPr lang="es-CO"/>
            </a:p>
          </p:txBody>
        </p:sp>
      </p:grpSp>
      <p:sp>
        <p:nvSpPr>
          <p:cNvPr id="36" name="Rectangle 3"/>
          <p:cNvSpPr>
            <a:spLocks noGrp="1" noChangeArrowheads="1"/>
          </p:cNvSpPr>
          <p:nvPr/>
        </p:nvSpPr>
        <p:spPr bwMode="auto">
          <a:xfrm>
            <a:off x="0" y="1006076"/>
            <a:ext cx="4267200" cy="4156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/>
            <a:r>
              <a:rPr lang="en-US" dirty="0"/>
              <a:t>Each thread can:</a:t>
            </a:r>
          </a:p>
          <a:p>
            <a:pPr marL="974725" lvl="1" indent="-403225"/>
            <a:r>
              <a:rPr lang="en-US" sz="2100" dirty="0"/>
              <a:t>Read/write per-thread </a:t>
            </a:r>
            <a:r>
              <a:rPr lang="en-US" sz="2100" b="1" dirty="0">
                <a:solidFill>
                  <a:schemeClr val="accent2"/>
                </a:solidFill>
              </a:rPr>
              <a:t>registers</a:t>
            </a:r>
          </a:p>
          <a:p>
            <a:pPr marL="974725" lvl="1" indent="-403225"/>
            <a:r>
              <a:rPr lang="en-US" sz="2100" dirty="0"/>
              <a:t>Read/write per-thread </a:t>
            </a:r>
            <a:r>
              <a:rPr lang="en-US" sz="2100" dirty="0">
                <a:solidFill>
                  <a:schemeClr val="accent2"/>
                </a:solidFill>
              </a:rPr>
              <a:t>local memory</a:t>
            </a:r>
          </a:p>
          <a:p>
            <a:pPr marL="974725" lvl="1" indent="-403225"/>
            <a:r>
              <a:rPr lang="en-US" sz="2100" dirty="0"/>
              <a:t>Read/write per-block </a:t>
            </a:r>
            <a:r>
              <a:rPr lang="en-US" sz="2100" b="1" dirty="0">
                <a:solidFill>
                  <a:schemeClr val="accent2"/>
                </a:solidFill>
              </a:rPr>
              <a:t>shared memory</a:t>
            </a:r>
          </a:p>
          <a:p>
            <a:pPr marL="974725" lvl="1" indent="-403225"/>
            <a:r>
              <a:rPr lang="en-US" sz="2100" dirty="0"/>
              <a:t>Read/write per-grid </a:t>
            </a:r>
            <a:r>
              <a:rPr lang="en-US" sz="2100" b="1" dirty="0">
                <a:solidFill>
                  <a:schemeClr val="accent2"/>
                </a:solidFill>
              </a:rPr>
              <a:t>global memory</a:t>
            </a:r>
          </a:p>
          <a:p>
            <a:pPr marL="974725" lvl="1" indent="-403225"/>
            <a:r>
              <a:rPr lang="en-US" sz="2100" dirty="0"/>
              <a:t>Read/only per-grid</a:t>
            </a:r>
            <a:r>
              <a:rPr lang="en-US" sz="2100" dirty="0">
                <a:solidFill>
                  <a:schemeClr val="accent2"/>
                </a:solidFill>
              </a:rPr>
              <a:t> </a:t>
            </a:r>
            <a:r>
              <a:rPr lang="en-US" sz="2100" b="1" dirty="0">
                <a:solidFill>
                  <a:schemeClr val="accent2"/>
                </a:solidFill>
              </a:rPr>
              <a:t>constant memory</a:t>
            </a:r>
          </a:p>
        </p:txBody>
      </p:sp>
      <p:sp>
        <p:nvSpPr>
          <p:cNvPr id="37" name="36 Rectángulo"/>
          <p:cNvSpPr/>
          <p:nvPr/>
        </p:nvSpPr>
        <p:spPr>
          <a:xfrm>
            <a:off x="899592" y="530120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Global memory</a:t>
            </a:r>
          </a:p>
          <a:p>
            <a:r>
              <a:rPr lang="en-US" dirty="0">
                <a:solidFill>
                  <a:schemeClr val="tx1"/>
                </a:solidFill>
              </a:rPr>
              <a:t>– Read-only during computation</a:t>
            </a:r>
          </a:p>
          <a:p>
            <a:r>
              <a:rPr lang="en-US" dirty="0">
                <a:solidFill>
                  <a:schemeClr val="tx1"/>
                </a:solidFill>
              </a:rPr>
              <a:t>– Write-only at end of computation (pre-computed address)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8" name="37 Elipse"/>
          <p:cNvSpPr/>
          <p:nvPr/>
        </p:nvSpPr>
        <p:spPr bwMode="auto">
          <a:xfrm>
            <a:off x="611560" y="3501008"/>
            <a:ext cx="3769942" cy="931341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38 Elipse"/>
          <p:cNvSpPr/>
          <p:nvPr/>
        </p:nvSpPr>
        <p:spPr bwMode="auto">
          <a:xfrm>
            <a:off x="611559" y="5445224"/>
            <a:ext cx="4491461" cy="1224136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CO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0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06026"/>
              </p:ext>
            </p:extLst>
          </p:nvPr>
        </p:nvGraphicFramePr>
        <p:xfrm>
          <a:off x="827584" y="1772816"/>
          <a:ext cx="3024336" cy="47609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080"/>
                <a:gridCol w="1080120"/>
                <a:gridCol w="648072"/>
                <a:gridCol w="576064"/>
              </a:tblGrid>
              <a:tr h="16529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 smtClean="0">
                          <a:effectLst/>
                        </a:rPr>
                        <a:t>PEATONES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</a:tr>
              <a:tr h="165293"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 dirty="0">
                          <a:effectLst/>
                        </a:rPr>
                        <a:t>Entidades</a:t>
                      </a:r>
                      <a:endParaRPr lang="es-CO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>
                          <a:effectLst/>
                        </a:rPr>
                        <a:t>GPU (Detección en paralelo)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>
                          <a:effectLst/>
                        </a:rPr>
                        <a:t>CPU (Serial)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200" u="none" strike="noStrike">
                          <a:effectLst/>
                        </a:rPr>
                        <a:t>Mejora</a:t>
                      </a:r>
                      <a:endParaRPr lang="es-CO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2,41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2,78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effectLst/>
                        </a:rPr>
                        <a:t>15%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2,44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2,82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15%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2,44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2,82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15%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effectLst/>
                        </a:rPr>
                        <a:t>2,46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2,82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15%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400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2,50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2,86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14%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800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2,50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2,90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16%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1000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2,52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2,94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17%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1400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2,54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2,90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14%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1800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2,55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2,94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15%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2200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2,60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3,03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17%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2600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2,67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3,08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15%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3000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2,66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3,13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18%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3400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2,63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3,13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19%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3800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2,67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3,33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25%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4200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2,67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3,33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25%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4600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2,68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3,33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24%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5000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2,72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3,51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29%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5400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2,74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3,39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24%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5800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2,75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3,51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27%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6200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2,78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3,45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24%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6600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2,79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3,51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26%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  <a:tr h="173164"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7000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2,80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>
                          <a:effectLst/>
                        </a:rPr>
                        <a:t>3,64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200" u="none" strike="noStrike" dirty="0">
                          <a:effectLst/>
                        </a:rPr>
                        <a:t>30%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871" marR="7871" marT="7871" marB="0" anchor="b"/>
                </a:tc>
              </a:tr>
            </a:tbl>
          </a:graphicData>
        </a:graphic>
      </p:graphicFrame>
      <p:pic>
        <p:nvPicPr>
          <p:cNvPr id="5" name="0 Imag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060848"/>
            <a:ext cx="468052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8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25 Imagen" descr="problema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6341" y="2669902"/>
            <a:ext cx="2159635" cy="2127250"/>
          </a:xfrm>
          <a:prstGeom prst="rect">
            <a:avLst/>
          </a:prstGeom>
        </p:spPr>
      </p:pic>
      <p:pic>
        <p:nvPicPr>
          <p:cNvPr id="14" name="30 Imagen" descr="problema3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04653" y="2672442"/>
            <a:ext cx="2159635" cy="2122170"/>
          </a:xfrm>
          <a:prstGeom prst="rect">
            <a:avLst/>
          </a:prstGeom>
        </p:spPr>
      </p:pic>
      <p:sp>
        <p:nvSpPr>
          <p:cNvPr id="11" name="AutoShape 30"/>
          <p:cNvSpPr>
            <a:spLocks noChangeArrowheads="1"/>
          </p:cNvSpPr>
          <p:nvPr/>
        </p:nvSpPr>
        <p:spPr bwMode="auto">
          <a:xfrm>
            <a:off x="2415908" y="3249464"/>
            <a:ext cx="361950" cy="1293812"/>
          </a:xfrm>
          <a:prstGeom prst="downArrow">
            <a:avLst>
              <a:gd name="adj1" fmla="val 50000"/>
              <a:gd name="adj2" fmla="val 89364"/>
            </a:avLst>
          </a:prstGeom>
          <a:gradFill rotWithShape="0">
            <a:gsLst>
              <a:gs pos="0">
                <a:srgbClr val="D99594"/>
              </a:gs>
              <a:gs pos="50000">
                <a:srgbClr val="C0504D"/>
              </a:gs>
              <a:gs pos="100000">
                <a:srgbClr val="D99594"/>
              </a:gs>
            </a:gsLst>
            <a:lin ang="5400000" scaled="1"/>
          </a:gradFill>
          <a:ln w="12700">
            <a:solidFill>
              <a:srgbClr val="C0504D"/>
            </a:solidFill>
            <a:miter lim="800000"/>
            <a:headEnd/>
            <a:tailEnd/>
          </a:ln>
          <a:effectLst>
            <a:outerShdw dist="28398" dir="3806097" algn="ctr" rotWithShape="0">
              <a:srgbClr val="622423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AutoShape 31"/>
          <p:cNvSpPr>
            <a:spLocks noChangeArrowheads="1"/>
          </p:cNvSpPr>
          <p:nvPr/>
        </p:nvSpPr>
        <p:spPr bwMode="auto">
          <a:xfrm rot="1219719">
            <a:off x="5581364" y="3249464"/>
            <a:ext cx="361950" cy="1293812"/>
          </a:xfrm>
          <a:prstGeom prst="downArrow">
            <a:avLst>
              <a:gd name="adj1" fmla="val 50000"/>
              <a:gd name="adj2" fmla="val 89364"/>
            </a:avLst>
          </a:prstGeom>
          <a:gradFill rotWithShape="0">
            <a:gsLst>
              <a:gs pos="0">
                <a:srgbClr val="D99594"/>
              </a:gs>
              <a:gs pos="50000">
                <a:srgbClr val="C0504D"/>
              </a:gs>
              <a:gs pos="100000">
                <a:srgbClr val="D99594"/>
              </a:gs>
            </a:gsLst>
            <a:lin ang="5400000" scaled="1"/>
          </a:gradFill>
          <a:ln w="12700">
            <a:solidFill>
              <a:srgbClr val="C0504D"/>
            </a:solidFill>
            <a:miter lim="800000"/>
            <a:headEnd/>
            <a:tailEnd/>
          </a:ln>
          <a:effectLst>
            <a:outerShdw dist="28398" dir="3806097" algn="ctr" rotWithShape="0">
              <a:srgbClr val="622423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5" name="AutoShape 32"/>
          <p:cNvSpPr>
            <a:spLocks noChangeArrowheads="1"/>
          </p:cNvSpPr>
          <p:nvPr/>
        </p:nvSpPr>
        <p:spPr bwMode="auto">
          <a:xfrm rot="-5400000">
            <a:off x="2873902" y="2789882"/>
            <a:ext cx="363538" cy="555625"/>
          </a:xfrm>
          <a:prstGeom prst="downArrow">
            <a:avLst>
              <a:gd name="adj1" fmla="val 50000"/>
              <a:gd name="adj2" fmla="val 38210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6" name="AutoShape 33"/>
          <p:cNvSpPr>
            <a:spLocks noChangeArrowheads="1"/>
          </p:cNvSpPr>
          <p:nvPr/>
        </p:nvSpPr>
        <p:spPr bwMode="auto">
          <a:xfrm rot="5400000">
            <a:off x="5478176" y="2784326"/>
            <a:ext cx="363538" cy="566738"/>
          </a:xfrm>
          <a:prstGeom prst="downArrow">
            <a:avLst>
              <a:gd name="adj1" fmla="val 50000"/>
              <a:gd name="adj2" fmla="val 38974"/>
            </a:avLst>
          </a:prstGeom>
          <a:gradFill rotWithShape="0">
            <a:gsLst>
              <a:gs pos="0">
                <a:srgbClr val="666666"/>
              </a:gs>
              <a:gs pos="50000">
                <a:srgbClr val="000000"/>
              </a:gs>
              <a:gs pos="100000">
                <a:srgbClr val="666666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28398" dir="3806097" algn="ctr" rotWithShape="0">
              <a:srgbClr val="7F7F7F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7" name="16 CuadroTexto"/>
          <p:cNvSpPr txBox="1"/>
          <p:nvPr/>
        </p:nvSpPr>
        <p:spPr>
          <a:xfrm>
            <a:off x="2196340" y="2120525"/>
            <a:ext cx="489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>
                <a:solidFill>
                  <a:schemeClr val="tx1"/>
                </a:solidFill>
              </a:rPr>
              <a:t>Problema de meta global obstruida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9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rkNeoBahamut\Desktop\Sin títul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2181225" cy="3609975"/>
          </a:xfrm>
          <a:prstGeom prst="rect">
            <a:avLst/>
          </a:prstGeom>
          <a:noFill/>
        </p:spPr>
      </p:pic>
      <p:pic>
        <p:nvPicPr>
          <p:cNvPr id="1027" name="Picture 3" descr="C:\Users\DarkNeoBahamut\Desktop\Sin título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2381250"/>
            <a:ext cx="7535863" cy="44767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rkNeoBahamut\Desktop\Sin títul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2636912"/>
            <a:ext cx="2028825" cy="1828800"/>
          </a:xfrm>
          <a:prstGeom prst="rect">
            <a:avLst/>
          </a:prstGeom>
          <a:noFill/>
        </p:spPr>
      </p:pic>
      <p:pic>
        <p:nvPicPr>
          <p:cNvPr id="1027" name="Picture 3" descr="C:\Users\DarkNeoBahamut\Desktop\Sin título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060848"/>
            <a:ext cx="2771775" cy="29051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755576" y="1700808"/>
            <a:ext cx="74168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2) Instalar las herramientas de desarrollo (</a:t>
            </a:r>
            <a:r>
              <a:rPr lang="es-CO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Toolkit</a:t>
            </a: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SKD) y actualizar el controlador de video a uno compatible con CUDA.</a:t>
            </a:r>
          </a:p>
          <a:p>
            <a:pPr algn="just"/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endParaRPr lang="es-ES" dirty="0" smtClean="0">
              <a:latin typeface="Arial" pitchFamily="34" charset="0"/>
              <a:cs typeface="Arial" pitchFamily="34" charset="0"/>
              <a:hlinkClick r:id="rId2"/>
            </a:endParaRPr>
          </a:p>
          <a:p>
            <a:pPr algn="just"/>
            <a:r>
              <a:rPr lang="es-ES" dirty="0" smtClean="0">
                <a:latin typeface="Arial" pitchFamily="34" charset="0"/>
                <a:cs typeface="Arial" pitchFamily="34" charset="0"/>
                <a:hlinkClick r:id="rId2"/>
              </a:rPr>
              <a:t>http://developer.nvidia.com/cuda/cuda-downloads</a:t>
            </a:r>
            <a:endParaRPr lang="es-ES_tradnl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DarkNeoBahamut\Desktop\Sin títul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780928"/>
            <a:ext cx="7019324" cy="2304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755576" y="908720"/>
            <a:ext cx="7416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3) Verificar el correcto funcionamiento de CUDA y las capacidades computacionales (</a:t>
            </a:r>
            <a:r>
              <a:rPr lang="es-E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Compute </a:t>
            </a:r>
            <a:r>
              <a:rPr lang="es-E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Capability</a:t>
            </a: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de su GPU. Para esto ejecute </a:t>
            </a:r>
            <a:r>
              <a:rPr lang="es-CO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Device</a:t>
            </a: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CO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Query</a:t>
            </a:r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desde el browser de GPU Computing SDK.</a:t>
            </a:r>
          </a:p>
        </p:txBody>
      </p:sp>
      <p:pic>
        <p:nvPicPr>
          <p:cNvPr id="4" name="Picture 2" descr="C:\Users\DarkNeoBahamut\Desktop\Sin títul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988840"/>
            <a:ext cx="6287307" cy="47453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DarkNeoBahamut\Desktop\Sin título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628800"/>
            <a:ext cx="6269037" cy="5038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DarkNeoBahamut\Desktop\Sin título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908720"/>
            <a:ext cx="3095625" cy="1543050"/>
          </a:xfrm>
          <a:prstGeom prst="rect">
            <a:avLst/>
          </a:prstGeom>
          <a:noFill/>
        </p:spPr>
      </p:pic>
      <p:pic>
        <p:nvPicPr>
          <p:cNvPr id="3" name="Picture 3" descr="C:\Users\DarkNeoBahamut\Desktop\Sin título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4498801"/>
            <a:ext cx="5783263" cy="2314575"/>
          </a:xfrm>
          <a:prstGeom prst="rect">
            <a:avLst/>
          </a:prstGeom>
          <a:noFill/>
        </p:spPr>
      </p:pic>
      <p:pic>
        <p:nvPicPr>
          <p:cNvPr id="4" name="Picture 4" descr="C:\Users\DarkNeoBahamut\Desktop\Sin título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977" y="2580647"/>
            <a:ext cx="6108279" cy="1928473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899592" y="1772816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tx1"/>
                </a:solidFill>
              </a:rPr>
              <a:t>Valores de referencia:</a:t>
            </a:r>
            <a:endParaRPr lang="es-E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71600" y="2132856"/>
            <a:ext cx="7776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Como abro proyectos CUDA en </a:t>
            </a:r>
            <a:r>
              <a:rPr lang="es-CO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Visual Studio 2008?</a:t>
            </a:r>
            <a:endParaRPr lang="es-CO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>
              <a:buAutoNum type="arabicParenR"/>
            </a:pPr>
            <a:endParaRPr lang="es-CO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CO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Copiar los archivos .rules  ubicados en “</a:t>
            </a:r>
            <a:r>
              <a:rPr lang="es-E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C:\Program Files\NVIDIA GPU Computing </a:t>
            </a:r>
            <a:r>
              <a:rPr lang="es-E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Toolkit</a:t>
            </a:r>
            <a:r>
              <a:rPr lang="es-E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\CUDA\v4.2\extras\</a:t>
            </a:r>
            <a:r>
              <a:rPr lang="es-E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visual_studio_integration</a:t>
            </a:r>
            <a:r>
              <a:rPr lang="es-E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\rules” en la ubicación “C:\Program Files (x86)\Microsoft Visual Studio 9.0\VC\</a:t>
            </a:r>
            <a:r>
              <a:rPr lang="es-ES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VCProjectDefaults</a:t>
            </a:r>
            <a:r>
              <a:rPr lang="es-E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” (por defecto para VS2008</a:t>
            </a:r>
            <a:r>
              <a:rPr lang="es-E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).</a:t>
            </a:r>
          </a:p>
          <a:p>
            <a:pPr algn="just"/>
            <a:endParaRPr lang="es-E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CO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Como abro proyectos CUDA en </a:t>
            </a:r>
            <a:r>
              <a:rPr lang="es-CO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Visual Studio 2010?</a:t>
            </a:r>
          </a:p>
          <a:p>
            <a:pPr algn="just"/>
            <a:endParaRPr lang="es-CO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dirty="0" err="1" smtClean="0">
                <a:solidFill>
                  <a:schemeClr val="tx1"/>
                </a:solidFill>
              </a:rPr>
              <a:t>Copiar</a:t>
            </a:r>
            <a:r>
              <a:rPr lang="en-US" dirty="0" smtClean="0">
                <a:solidFill>
                  <a:schemeClr val="tx1"/>
                </a:solidFill>
              </a:rPr>
              <a:t> los </a:t>
            </a:r>
            <a:r>
              <a:rPr lang="en-US" dirty="0" err="1" smtClean="0">
                <a:solidFill>
                  <a:schemeClr val="tx1"/>
                </a:solidFill>
              </a:rPr>
              <a:t>archivos</a:t>
            </a:r>
            <a:r>
              <a:rPr lang="en-US" dirty="0" smtClean="0">
                <a:solidFill>
                  <a:schemeClr val="tx1"/>
                </a:solidFill>
              </a:rPr>
              <a:t> de “C</a:t>
            </a:r>
            <a:r>
              <a:rPr lang="en-US" dirty="0">
                <a:solidFill>
                  <a:schemeClr val="tx1"/>
                </a:solidFill>
              </a:rPr>
              <a:t>:\Program Files\NVIDIA GPU Computing </a:t>
            </a:r>
            <a:r>
              <a:rPr lang="en-US" dirty="0" smtClean="0">
                <a:solidFill>
                  <a:schemeClr val="tx1"/>
                </a:solidFill>
              </a:rPr>
              <a:t>Toolkit\CUDA\v4.2\extras\</a:t>
            </a:r>
            <a:r>
              <a:rPr lang="en-US" dirty="0" err="1" smtClean="0">
                <a:solidFill>
                  <a:schemeClr val="tx1"/>
                </a:solidFill>
              </a:rPr>
              <a:t>visual_studio_integration</a:t>
            </a:r>
            <a:r>
              <a:rPr lang="en-US" dirty="0" smtClean="0">
                <a:solidFill>
                  <a:schemeClr val="tx1"/>
                </a:solidFill>
              </a:rPr>
              <a:t>\</a:t>
            </a:r>
            <a:r>
              <a:rPr lang="en-US" dirty="0" err="1" smtClean="0">
                <a:solidFill>
                  <a:schemeClr val="tx1"/>
                </a:solidFill>
              </a:rPr>
              <a:t>MSBuildExtensions</a:t>
            </a:r>
            <a:r>
              <a:rPr lang="en-US" dirty="0" smtClean="0">
                <a:solidFill>
                  <a:schemeClr val="tx1"/>
                </a:solidFill>
              </a:rPr>
              <a:t>” en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“C</a:t>
            </a:r>
            <a:r>
              <a:rPr lang="en-US" dirty="0">
                <a:solidFill>
                  <a:schemeClr val="tx1"/>
                </a:solidFill>
              </a:rPr>
              <a:t>:\Program Files (x86)\</a:t>
            </a:r>
            <a:r>
              <a:rPr lang="en-US" dirty="0" err="1" smtClean="0">
                <a:solidFill>
                  <a:schemeClr val="tx1"/>
                </a:solidFill>
              </a:rPr>
              <a:t>MSBuild</a:t>
            </a:r>
            <a:r>
              <a:rPr lang="en-US" dirty="0" smtClean="0">
                <a:solidFill>
                  <a:schemeClr val="tx1"/>
                </a:solidFill>
              </a:rPr>
              <a:t>\</a:t>
            </a:r>
            <a:r>
              <a:rPr lang="en-US" dirty="0" err="1" smtClean="0">
                <a:solidFill>
                  <a:schemeClr val="tx1"/>
                </a:solidFill>
              </a:rPr>
              <a:t>Microsoft.Cpp</a:t>
            </a:r>
            <a:r>
              <a:rPr lang="en-US" dirty="0" smtClean="0">
                <a:solidFill>
                  <a:schemeClr val="tx1"/>
                </a:solidFill>
              </a:rPr>
              <a:t>\v4.0\</a:t>
            </a:r>
            <a:r>
              <a:rPr lang="en-US" dirty="0" err="1" smtClean="0">
                <a:solidFill>
                  <a:schemeClr val="tx1"/>
                </a:solidFill>
              </a:rPr>
              <a:t>BuildCustomizations</a:t>
            </a:r>
            <a:r>
              <a:rPr lang="en-US" dirty="0" smtClean="0">
                <a:solidFill>
                  <a:schemeClr val="tx1"/>
                </a:solidFill>
              </a:rPr>
              <a:t>”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DarkNeoBahamut\Desktop\Sin títul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556792"/>
            <a:ext cx="5688013" cy="1743075"/>
          </a:xfrm>
          <a:prstGeom prst="rect">
            <a:avLst/>
          </a:prstGeom>
          <a:noFill/>
        </p:spPr>
      </p:pic>
      <p:pic>
        <p:nvPicPr>
          <p:cNvPr id="3" name="Picture 3" descr="C:\Users\DarkNeoBahamut\Desktop\Sin títul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437112"/>
            <a:ext cx="5945188" cy="2171700"/>
          </a:xfrm>
          <a:prstGeom prst="rect">
            <a:avLst/>
          </a:prstGeom>
          <a:noFill/>
        </p:spPr>
      </p:pic>
      <p:sp>
        <p:nvSpPr>
          <p:cNvPr id="4" name="3 Rectángulo redondeado"/>
          <p:cNvSpPr/>
          <p:nvPr/>
        </p:nvSpPr>
        <p:spPr bwMode="auto">
          <a:xfrm>
            <a:off x="2267744" y="2420888"/>
            <a:ext cx="1800200" cy="93610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4 Rectángulo redondeado"/>
          <p:cNvSpPr/>
          <p:nvPr/>
        </p:nvSpPr>
        <p:spPr bwMode="auto">
          <a:xfrm>
            <a:off x="2237764" y="5775284"/>
            <a:ext cx="1800200" cy="93610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5 Flecha abajo"/>
          <p:cNvSpPr/>
          <p:nvPr/>
        </p:nvSpPr>
        <p:spPr bwMode="auto">
          <a:xfrm>
            <a:off x="2699792" y="3573016"/>
            <a:ext cx="864096" cy="1944216"/>
          </a:xfrm>
          <a:prstGeom prst="downArrow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rkNeoBahamut\Desktop\Sin títul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90" y="1746873"/>
            <a:ext cx="8268710" cy="164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arkNeoBahamut\Desktop\Sin títul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90" y="3719797"/>
            <a:ext cx="6497638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 Rectángulo redondeado"/>
          <p:cNvSpPr/>
          <p:nvPr/>
        </p:nvSpPr>
        <p:spPr bwMode="auto">
          <a:xfrm>
            <a:off x="971600" y="2567669"/>
            <a:ext cx="1800200" cy="93610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4 Rectángulo redondeado"/>
          <p:cNvSpPr/>
          <p:nvPr/>
        </p:nvSpPr>
        <p:spPr bwMode="auto">
          <a:xfrm>
            <a:off x="971600" y="4581128"/>
            <a:ext cx="1800200" cy="936104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5 Flecha abajo"/>
          <p:cNvSpPr/>
          <p:nvPr/>
        </p:nvSpPr>
        <p:spPr bwMode="auto">
          <a:xfrm>
            <a:off x="1403648" y="3573017"/>
            <a:ext cx="864096" cy="1008112"/>
          </a:xfrm>
          <a:prstGeom prst="downArrow">
            <a:avLst/>
          </a:prstGeom>
          <a:noFill/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s-E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47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2714</TotalTime>
  <Words>1301</Words>
  <Application>Microsoft Office PowerPoint</Application>
  <PresentationFormat>On-screen Show (4:3)</PresentationFormat>
  <Paragraphs>334</Paragraphs>
  <Slides>29</Slides>
  <Notes>8</Notes>
  <HiddenSlides>6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Descripción del trabajo</vt:lpstr>
      <vt:lpstr>Descripción del trabajo</vt:lpstr>
      <vt:lpstr>Descripción del trabajo</vt:lpstr>
      <vt:lpstr>PowerPoint Presentation</vt:lpstr>
      <vt:lpstr>Paso de Simulación.</vt:lpstr>
      <vt:lpstr>PowerPoint Presentation</vt:lpstr>
      <vt:lpstr>Primera Implementación:</vt:lpstr>
      <vt:lpstr>Segunda Implementación:</vt:lpstr>
      <vt:lpstr>Resultados de la Implementación</vt:lpstr>
      <vt:lpstr>Resultados de la Implementación</vt:lpstr>
      <vt:lpstr>Resultado de la implementación Un video</vt:lpstr>
      <vt:lpstr>Trabajo futuro Problemas, limitaciones, oportunidades de mejora</vt:lpstr>
      <vt:lpstr>Gracias … !  Preguntas</vt:lpstr>
      <vt:lpstr>Referencias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Hugo</dc:creator>
  <cp:lastModifiedBy>DarkNeoBahamut</cp:lastModifiedBy>
  <cp:revision>279</cp:revision>
  <cp:lastPrinted>1601-01-01T00:00:00Z</cp:lastPrinted>
  <dcterms:created xsi:type="dcterms:W3CDTF">2008-03-12T20:06:52Z</dcterms:created>
  <dcterms:modified xsi:type="dcterms:W3CDTF">2012-09-12T05:59:30Z</dcterms:modified>
</cp:coreProperties>
</file>